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Lst>
  <p:notesMasterIdLst>
    <p:notesMasterId r:id="rId94"/>
  </p:notesMasterIdLst>
  <p:sldIdLst>
    <p:sldId id="257" r:id="rId16"/>
    <p:sldId id="675" r:id="rId17"/>
    <p:sldId id="540" r:id="rId18"/>
    <p:sldId id="608" r:id="rId19"/>
    <p:sldId id="402" r:id="rId20"/>
    <p:sldId id="623" r:id="rId21"/>
    <p:sldId id="624" r:id="rId22"/>
    <p:sldId id="625" r:id="rId23"/>
    <p:sldId id="626" r:id="rId24"/>
    <p:sldId id="627" r:id="rId25"/>
    <p:sldId id="628" r:id="rId26"/>
    <p:sldId id="629" r:id="rId27"/>
    <p:sldId id="630" r:id="rId28"/>
    <p:sldId id="405" r:id="rId29"/>
    <p:sldId id="631" r:id="rId30"/>
    <p:sldId id="632" r:id="rId31"/>
    <p:sldId id="633" r:id="rId32"/>
    <p:sldId id="676" r:id="rId33"/>
    <p:sldId id="289" r:id="rId34"/>
    <p:sldId id="636" r:id="rId35"/>
    <p:sldId id="637" r:id="rId36"/>
    <p:sldId id="638" r:id="rId37"/>
    <p:sldId id="639" r:id="rId38"/>
    <p:sldId id="640" r:id="rId39"/>
    <p:sldId id="641" r:id="rId40"/>
    <p:sldId id="642" r:id="rId41"/>
    <p:sldId id="643" r:id="rId42"/>
    <p:sldId id="644" r:id="rId43"/>
    <p:sldId id="645" r:id="rId44"/>
    <p:sldId id="646" r:id="rId45"/>
    <p:sldId id="647" r:id="rId46"/>
    <p:sldId id="648" r:id="rId47"/>
    <p:sldId id="649" r:id="rId48"/>
    <p:sldId id="650" r:id="rId49"/>
    <p:sldId id="651" r:id="rId50"/>
    <p:sldId id="652" r:id="rId51"/>
    <p:sldId id="653" r:id="rId52"/>
    <p:sldId id="654" r:id="rId53"/>
    <p:sldId id="655" r:id="rId54"/>
    <p:sldId id="468" r:id="rId55"/>
    <p:sldId id="656" r:id="rId56"/>
    <p:sldId id="657" r:id="rId57"/>
    <p:sldId id="658" r:id="rId58"/>
    <p:sldId id="659" r:id="rId59"/>
    <p:sldId id="660" r:id="rId60"/>
    <p:sldId id="661" r:id="rId61"/>
    <p:sldId id="663" r:id="rId62"/>
    <p:sldId id="662" r:id="rId63"/>
    <p:sldId id="664" r:id="rId64"/>
    <p:sldId id="665" r:id="rId65"/>
    <p:sldId id="666" r:id="rId66"/>
    <p:sldId id="667" r:id="rId67"/>
    <p:sldId id="668" r:id="rId68"/>
    <p:sldId id="669" r:id="rId69"/>
    <p:sldId id="670" r:id="rId70"/>
    <p:sldId id="671" r:id="rId71"/>
    <p:sldId id="672" r:id="rId72"/>
    <p:sldId id="331" r:id="rId73"/>
    <p:sldId id="272" r:id="rId74"/>
    <p:sldId id="607" r:id="rId75"/>
    <p:sldId id="609" r:id="rId76"/>
    <p:sldId id="604" r:id="rId77"/>
    <p:sldId id="585" r:id="rId78"/>
    <p:sldId id="586" r:id="rId79"/>
    <p:sldId id="613" r:id="rId80"/>
    <p:sldId id="618" r:id="rId81"/>
    <p:sldId id="619" r:id="rId82"/>
    <p:sldId id="592" r:id="rId83"/>
    <p:sldId id="593" r:id="rId84"/>
    <p:sldId id="621" r:id="rId85"/>
    <p:sldId id="594" r:id="rId86"/>
    <p:sldId id="596" r:id="rId87"/>
    <p:sldId id="599" r:id="rId88"/>
    <p:sldId id="600" r:id="rId89"/>
    <p:sldId id="601" r:id="rId90"/>
    <p:sldId id="602" r:id="rId91"/>
    <p:sldId id="606" r:id="rId92"/>
    <p:sldId id="635" r:id="rId93"/>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4660"/>
  </p:normalViewPr>
  <p:slideViewPr>
    <p:cSldViewPr>
      <p:cViewPr varScale="1">
        <p:scale>
          <a:sx n="63" d="100"/>
          <a:sy n="63" d="100"/>
        </p:scale>
        <p:origin x="1372" y="64"/>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presProps" Target="presProps.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6412"/>
          </a:xfrm>
          <a:prstGeom prst="rect">
            <a:avLst/>
          </a:prstGeom>
        </p:spPr>
        <p:txBody>
          <a:bodyPr vert="horz" lIns="92117" tIns="46058" rIns="92117" bIns="46058" rtlCol="0"/>
          <a:lstStyle>
            <a:lvl1pPr algn="l">
              <a:defRPr sz="1200"/>
            </a:lvl1pPr>
          </a:lstStyle>
          <a:p>
            <a:endParaRPr lang="en-US"/>
          </a:p>
        </p:txBody>
      </p:sp>
      <p:sp>
        <p:nvSpPr>
          <p:cNvPr id="3" name="Date Placeholder 2"/>
          <p:cNvSpPr>
            <a:spLocks noGrp="1"/>
          </p:cNvSpPr>
          <p:nvPr>
            <p:ph type="dt" idx="1"/>
          </p:nvPr>
        </p:nvSpPr>
        <p:spPr>
          <a:xfrm>
            <a:off x="3850442" y="0"/>
            <a:ext cx="2945660" cy="496412"/>
          </a:xfrm>
          <a:prstGeom prst="rect">
            <a:avLst/>
          </a:prstGeom>
        </p:spPr>
        <p:txBody>
          <a:bodyPr vert="horz" lIns="92117" tIns="46058" rIns="92117" bIns="46058" rtlCol="0"/>
          <a:lstStyle>
            <a:lvl1pPr algn="r">
              <a:defRPr sz="1200"/>
            </a:lvl1pPr>
          </a:lstStyle>
          <a:p>
            <a:fld id="{8691F388-F7C0-456A-8883-5067D34287C8}" type="datetimeFigureOut">
              <a:rPr lang="en-US" smtClean="0"/>
              <a:t>10/5/2022</a:t>
            </a:fld>
            <a:endParaRPr lang="en-US"/>
          </a:p>
        </p:txBody>
      </p:sp>
      <p:sp>
        <p:nvSpPr>
          <p:cNvPr id="4" name="Slide Image Placeholder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2117" tIns="46058" rIns="92117" bIns="46058" rtlCol="0" anchor="ctr"/>
          <a:lstStyle/>
          <a:p>
            <a:endParaRPr lang="en-US"/>
          </a:p>
        </p:txBody>
      </p:sp>
      <p:sp>
        <p:nvSpPr>
          <p:cNvPr id="5" name="Notes Placeholder 4"/>
          <p:cNvSpPr>
            <a:spLocks noGrp="1"/>
          </p:cNvSpPr>
          <p:nvPr>
            <p:ph type="body" sz="quarter" idx="3"/>
          </p:nvPr>
        </p:nvSpPr>
        <p:spPr>
          <a:xfrm>
            <a:off x="679768" y="4715908"/>
            <a:ext cx="5438140" cy="4467701"/>
          </a:xfrm>
          <a:prstGeom prst="rect">
            <a:avLst/>
          </a:prstGeom>
        </p:spPr>
        <p:txBody>
          <a:bodyPr vert="horz" lIns="92117" tIns="46058" rIns="92117" bIns="460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0"/>
            <a:ext cx="2945660" cy="496412"/>
          </a:xfrm>
          <a:prstGeom prst="rect">
            <a:avLst/>
          </a:prstGeom>
        </p:spPr>
        <p:txBody>
          <a:bodyPr vert="horz" lIns="92117" tIns="46058" rIns="92117" bIns="46058" rtlCol="0" anchor="b"/>
          <a:lstStyle>
            <a:lvl1pPr algn="l">
              <a:defRPr sz="1200"/>
            </a:lvl1pPr>
          </a:lstStyle>
          <a:p>
            <a:endParaRPr lang="en-US"/>
          </a:p>
        </p:txBody>
      </p:sp>
      <p:sp>
        <p:nvSpPr>
          <p:cNvPr id="7" name="Slide Number Placeholder 6"/>
          <p:cNvSpPr>
            <a:spLocks noGrp="1"/>
          </p:cNvSpPr>
          <p:nvPr>
            <p:ph type="sldNum" sz="quarter" idx="5"/>
          </p:nvPr>
        </p:nvSpPr>
        <p:spPr>
          <a:xfrm>
            <a:off x="3850442" y="9430090"/>
            <a:ext cx="2945660" cy="496412"/>
          </a:xfrm>
          <a:prstGeom prst="rect">
            <a:avLst/>
          </a:prstGeom>
        </p:spPr>
        <p:txBody>
          <a:bodyPr vert="horz" lIns="92117" tIns="46058" rIns="92117" bIns="46058" rtlCol="0" anchor="b"/>
          <a:lstStyle>
            <a:lvl1pPr algn="r">
              <a:defRPr sz="1200"/>
            </a:lvl1pPr>
          </a:lstStyle>
          <a:p>
            <a:fld id="{3F34D704-D280-4789-B0D8-611EC97AB577}" type="slidenum">
              <a:rPr lang="en-US" smtClean="0"/>
              <a:t>‹#›</a:t>
            </a:fld>
            <a:endParaRPr lang="en-US"/>
          </a:p>
        </p:txBody>
      </p:sp>
    </p:spTree>
    <p:extLst>
      <p:ext uri="{BB962C8B-B14F-4D97-AF65-F5344CB8AC3E}">
        <p14:creationId xmlns:p14="http://schemas.microsoft.com/office/powerpoint/2010/main" val="352654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TERI</a:t>
            </a:r>
          </a:p>
        </p:txBody>
      </p:sp>
      <p:sp>
        <p:nvSpPr>
          <p:cNvPr id="4" name="Slide Number Placeholder 3"/>
          <p:cNvSpPr>
            <a:spLocks noGrp="1"/>
          </p:cNvSpPr>
          <p:nvPr>
            <p:ph type="sldNum" sz="quarter" idx="10"/>
          </p:nvPr>
        </p:nvSpPr>
        <p:spPr/>
        <p:txBody>
          <a:bodyPr/>
          <a:lstStyle/>
          <a:p>
            <a:fld id="{303798F4-7827-4A6B-A9E3-A01518AAF443}" type="slidenum">
              <a:rPr lang="en-IN" smtClean="0">
                <a:solidFill>
                  <a:prstClr val="black"/>
                </a:solidFill>
              </a:rPr>
              <a:pPr/>
              <a:t>6</a:t>
            </a:fld>
            <a:endParaRPr lang="en-IN">
              <a:solidFill>
                <a:prstClr val="black"/>
              </a:solidFill>
            </a:endParaRPr>
          </a:p>
        </p:txBody>
      </p:sp>
    </p:spTree>
    <p:extLst>
      <p:ext uri="{BB962C8B-B14F-4D97-AF65-F5344CB8AC3E}">
        <p14:creationId xmlns:p14="http://schemas.microsoft.com/office/powerpoint/2010/main" val="2875657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DE183C52-4C60-45AE-AE3F-22B3E0C0AD96}"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737551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TERI</a:t>
            </a:r>
          </a:p>
        </p:txBody>
      </p:sp>
      <p:sp>
        <p:nvSpPr>
          <p:cNvPr id="4" name="Slide Number Placeholder 3"/>
          <p:cNvSpPr>
            <a:spLocks noGrp="1"/>
          </p:cNvSpPr>
          <p:nvPr>
            <p:ph type="sldNum" sz="quarter" idx="10"/>
          </p:nvPr>
        </p:nvSpPr>
        <p:spPr/>
        <p:txBody>
          <a:bodyPr/>
          <a:lstStyle/>
          <a:p>
            <a:fld id="{303798F4-7827-4A6B-A9E3-A01518AAF443}" type="slidenum">
              <a:rPr lang="en-IN" smtClean="0">
                <a:solidFill>
                  <a:prstClr val="black"/>
                </a:solidFill>
              </a:rPr>
              <a:pPr/>
              <a:t>67</a:t>
            </a:fld>
            <a:endParaRPr lang="en-IN">
              <a:solidFill>
                <a:prstClr val="black"/>
              </a:solidFill>
            </a:endParaRPr>
          </a:p>
        </p:txBody>
      </p:sp>
    </p:spTree>
    <p:extLst>
      <p:ext uri="{BB962C8B-B14F-4D97-AF65-F5344CB8AC3E}">
        <p14:creationId xmlns:p14="http://schemas.microsoft.com/office/powerpoint/2010/main" val="1533705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TERI</a:t>
            </a:r>
          </a:p>
        </p:txBody>
      </p:sp>
      <p:sp>
        <p:nvSpPr>
          <p:cNvPr id="4" name="Slide Number Placeholder 3"/>
          <p:cNvSpPr>
            <a:spLocks noGrp="1"/>
          </p:cNvSpPr>
          <p:nvPr>
            <p:ph type="sldNum" sz="quarter" idx="10"/>
          </p:nvPr>
        </p:nvSpPr>
        <p:spPr/>
        <p:txBody>
          <a:bodyPr/>
          <a:lstStyle/>
          <a:p>
            <a:fld id="{303798F4-7827-4A6B-A9E3-A01518AAF443}" type="slidenum">
              <a:rPr lang="en-IN" smtClean="0">
                <a:solidFill>
                  <a:prstClr val="black"/>
                </a:solidFill>
              </a:rPr>
              <a:pPr/>
              <a:t>76</a:t>
            </a:fld>
            <a:endParaRPr lang="en-IN">
              <a:solidFill>
                <a:prstClr val="black"/>
              </a:solidFill>
            </a:endParaRPr>
          </a:p>
        </p:txBody>
      </p:sp>
    </p:spTree>
    <p:extLst>
      <p:ext uri="{BB962C8B-B14F-4D97-AF65-F5344CB8AC3E}">
        <p14:creationId xmlns:p14="http://schemas.microsoft.com/office/powerpoint/2010/main" val="2044414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06CBF2-FA96-4484-8B79-BD32685F9F67}"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E4154E-B2F1-49BF-8C57-C98FDE66C576}" type="slidenum">
              <a:rPr lang="en-US" smtClean="0"/>
              <a:t>‹#›</a:t>
            </a:fld>
            <a:endParaRPr lang="en-US"/>
          </a:p>
        </p:txBody>
      </p:sp>
    </p:spTree>
    <p:extLst>
      <p:ext uri="{BB962C8B-B14F-4D97-AF65-F5344CB8AC3E}">
        <p14:creationId xmlns:p14="http://schemas.microsoft.com/office/powerpoint/2010/main" val="1196608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E4154E-B2F1-49BF-8C57-C98FDE66C576}" type="slidenum">
              <a:rPr lang="en-US" smtClean="0"/>
              <a:t>‹#›</a:t>
            </a:fld>
            <a:endParaRPr lang="en-US"/>
          </a:p>
        </p:txBody>
      </p:sp>
    </p:spTree>
    <p:extLst>
      <p:ext uri="{BB962C8B-B14F-4D97-AF65-F5344CB8AC3E}">
        <p14:creationId xmlns:p14="http://schemas.microsoft.com/office/powerpoint/2010/main" val="37328205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3259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67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9508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4629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615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4332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3772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132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46832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365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E4154E-B2F1-49BF-8C57-C98FDE66C576}" type="slidenum">
              <a:rPr lang="en-US" smtClean="0"/>
              <a:t>‹#›</a:t>
            </a:fld>
            <a:endParaRPr lang="en-US"/>
          </a:p>
        </p:txBody>
      </p:sp>
    </p:spTree>
    <p:extLst>
      <p:ext uri="{BB962C8B-B14F-4D97-AF65-F5344CB8AC3E}">
        <p14:creationId xmlns:p14="http://schemas.microsoft.com/office/powerpoint/2010/main" val="13709774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5299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2654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1187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6012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792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8674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8254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1089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9026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459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8110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7489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9584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5865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2419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62077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7075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45652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2920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9578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519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2743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80787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2365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6849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9759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0420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307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14179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7187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6901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112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7871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6021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5106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2793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6589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4773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7135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4955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2162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9839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910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2564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5170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6248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9699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4179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5891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5044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2310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881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4935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04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381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5334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5402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2209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59401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5195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852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595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493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7653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E4154E-B2F1-49BF-8C57-C98FDE66C576}" type="slidenum">
              <a:rPr lang="en-US" smtClean="0"/>
              <a:t>‹#›</a:t>
            </a:fld>
            <a:endParaRPr lang="en-US"/>
          </a:p>
        </p:txBody>
      </p:sp>
    </p:spTree>
    <p:extLst>
      <p:ext uri="{BB962C8B-B14F-4D97-AF65-F5344CB8AC3E}">
        <p14:creationId xmlns:p14="http://schemas.microsoft.com/office/powerpoint/2010/main" val="3061454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177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049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31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147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588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738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79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475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395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195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06CBF2-FA96-4484-8B79-BD32685F9F67}"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E4154E-B2F1-49BF-8C57-C98FDE66C576}" type="slidenum">
              <a:rPr lang="en-US" smtClean="0"/>
              <a:t>‹#›</a:t>
            </a:fld>
            <a:endParaRPr lang="en-US"/>
          </a:p>
        </p:txBody>
      </p:sp>
    </p:spTree>
    <p:extLst>
      <p:ext uri="{BB962C8B-B14F-4D97-AF65-F5344CB8AC3E}">
        <p14:creationId xmlns:p14="http://schemas.microsoft.com/office/powerpoint/2010/main" val="35369184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2035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5657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128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134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535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9914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539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3107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0851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326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06CBF2-FA96-4484-8B79-BD32685F9F67}"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E4154E-B2F1-49BF-8C57-C98FDE66C576}" type="slidenum">
              <a:rPr lang="en-US" smtClean="0"/>
              <a:t>‹#›</a:t>
            </a:fld>
            <a:endParaRPr lang="en-US"/>
          </a:p>
        </p:txBody>
      </p:sp>
    </p:spTree>
    <p:extLst>
      <p:ext uri="{BB962C8B-B14F-4D97-AF65-F5344CB8AC3E}">
        <p14:creationId xmlns:p14="http://schemas.microsoft.com/office/powerpoint/2010/main" val="3061614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824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267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90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6560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1530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1854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09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7993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3163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11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06CBF2-FA96-4484-8B79-BD32685F9F67}" type="datetimeFigureOut">
              <a:rPr lang="en-US" smtClean="0"/>
              <a:t>10/5/2022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E4154E-B2F1-49BF-8C57-C98FDE66C576}" type="slidenum">
              <a:rPr lang="en-US" smtClean="0"/>
              <a:t>‹#›</a:t>
            </a:fld>
            <a:endParaRPr lang="en-US"/>
          </a:p>
        </p:txBody>
      </p:sp>
    </p:spTree>
    <p:extLst>
      <p:ext uri="{BB962C8B-B14F-4D97-AF65-F5344CB8AC3E}">
        <p14:creationId xmlns:p14="http://schemas.microsoft.com/office/powerpoint/2010/main" val="3598384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17671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5234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7561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0269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057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5745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802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7349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8703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46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06CBF2-FA96-4484-8B79-BD32685F9F67}" type="datetimeFigureOut">
              <a:rPr lang="en-US" smtClean="0"/>
              <a:t>10/5/2022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E4154E-B2F1-49BF-8C57-C98FDE66C576}" type="slidenum">
              <a:rPr lang="en-US" smtClean="0"/>
              <a:t>‹#›</a:t>
            </a:fld>
            <a:endParaRPr lang="en-US"/>
          </a:p>
        </p:txBody>
      </p:sp>
    </p:spTree>
    <p:extLst>
      <p:ext uri="{BB962C8B-B14F-4D97-AF65-F5344CB8AC3E}">
        <p14:creationId xmlns:p14="http://schemas.microsoft.com/office/powerpoint/2010/main" val="22722761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3243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9779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4362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9361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1195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470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2326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7715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98308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753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06CBF2-FA96-4484-8B79-BD32685F9F67}" type="datetimeFigureOut">
              <a:rPr lang="en-US" smtClean="0"/>
              <a:t>10/5/2022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E4154E-B2F1-49BF-8C57-C98FDE66C576}" type="slidenum">
              <a:rPr lang="en-US" smtClean="0"/>
              <a:t>‹#›</a:t>
            </a:fld>
            <a:endParaRPr lang="en-US"/>
          </a:p>
        </p:txBody>
      </p:sp>
    </p:spTree>
    <p:extLst>
      <p:ext uri="{BB962C8B-B14F-4D97-AF65-F5344CB8AC3E}">
        <p14:creationId xmlns:p14="http://schemas.microsoft.com/office/powerpoint/2010/main" val="24360151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2827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799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9469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6048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1739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2444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0518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175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9543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651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6CBF2-FA96-4484-8B79-BD32685F9F67}"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E4154E-B2F1-49BF-8C57-C98FDE66C576}" type="slidenum">
              <a:rPr lang="en-US" smtClean="0"/>
              <a:t>‹#›</a:t>
            </a:fld>
            <a:endParaRPr lang="en-US"/>
          </a:p>
        </p:txBody>
      </p:sp>
    </p:spTree>
    <p:extLst>
      <p:ext uri="{BB962C8B-B14F-4D97-AF65-F5344CB8AC3E}">
        <p14:creationId xmlns:p14="http://schemas.microsoft.com/office/powerpoint/2010/main" val="113889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04408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0220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39169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7085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9642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90595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9491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34018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8323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59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6CBF2-FA96-4484-8B79-BD32685F9F67}"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E4154E-B2F1-49BF-8C57-C98FDE66C576}" type="slidenum">
              <a:rPr lang="en-US" smtClean="0"/>
              <a:t>‹#›</a:t>
            </a:fld>
            <a:endParaRPr lang="en-US"/>
          </a:p>
        </p:txBody>
      </p:sp>
    </p:spTree>
    <p:extLst>
      <p:ext uri="{BB962C8B-B14F-4D97-AF65-F5344CB8AC3E}">
        <p14:creationId xmlns:p14="http://schemas.microsoft.com/office/powerpoint/2010/main" val="5012580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2964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2838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409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843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0827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5241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0850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952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3759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169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6CBF2-FA96-4484-8B79-BD32685F9F67}" type="datetimeFigureOut">
              <a:rPr lang="en-US" smtClean="0"/>
              <a:t>10/5/2022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E4154E-B2F1-49BF-8C57-C98FDE66C576}" type="slidenum">
              <a:rPr lang="en-US" smtClean="0"/>
              <a:t>‹#›</a:t>
            </a:fld>
            <a:endParaRPr lang="en-US"/>
          </a:p>
        </p:txBody>
      </p:sp>
    </p:spTree>
    <p:extLst>
      <p:ext uri="{BB962C8B-B14F-4D97-AF65-F5344CB8AC3E}">
        <p14:creationId xmlns:p14="http://schemas.microsoft.com/office/powerpoint/2010/main" val="2647441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8997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00889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84317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25581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59292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5166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17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3092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4635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6697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72049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3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13005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6CBF2-FA96-4484-8B79-BD32685F9F67}"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E4154E-B2F1-49BF-8C57-C98FDE66C5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75305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nergsustainsoc.biomedcentral.com/articles/10.1186/s13705-019-0232-1"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9.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5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blogs.platts.com/2018/09/19/insight-nuclear-industry-vendors-microreactors/" TargetMode="External"/><Relationship Id="rId2" Type="http://schemas.openxmlformats.org/officeDocument/2006/relationships/hyperlink" Target="https://www.spglobal.com/platts/en/market-insights/latest-news/electric-power/091119-small-modular-recators-nearing-operation-touted-as-solution-to-some-of-nuclear-industrys-ills"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www.spglobal.com/marketintelligence/en/news-insights/latest-news-headlines/44034586"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2" Type="http://schemas.openxmlformats.org/officeDocument/2006/relationships/hyperlink" Target="https://www.ey.com/en_in/power-utilities" TargetMode="External"/><Relationship Id="rId1" Type="http://schemas.openxmlformats.org/officeDocument/2006/relationships/slideLayout" Target="../slideLayouts/slideLayout6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9.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1" y="2209800"/>
            <a:ext cx="9087669" cy="3622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bject 6"/>
          <p:cNvSpPr/>
          <p:nvPr/>
        </p:nvSpPr>
        <p:spPr>
          <a:xfrm>
            <a:off x="0" y="2260444"/>
            <a:ext cx="9112250" cy="3822700"/>
          </a:xfrm>
          <a:custGeom>
            <a:avLst/>
            <a:gdLst/>
            <a:ahLst/>
            <a:cxnLst/>
            <a:rect l="l" t="t" r="r" b="b"/>
            <a:pathLst>
              <a:path w="9142730" h="3822700">
                <a:moveTo>
                  <a:pt x="0" y="3822191"/>
                </a:moveTo>
                <a:lnTo>
                  <a:pt x="9142476" y="3822191"/>
                </a:lnTo>
                <a:lnTo>
                  <a:pt x="9142476" y="0"/>
                </a:lnTo>
                <a:lnTo>
                  <a:pt x="0" y="0"/>
                </a:lnTo>
                <a:lnTo>
                  <a:pt x="0" y="3822191"/>
                </a:lnTo>
                <a:close/>
              </a:path>
            </a:pathLst>
          </a:custGeom>
          <a:solidFill>
            <a:srgbClr val="FFFFFF">
              <a:alpha val="59999"/>
            </a:srgbClr>
          </a:solidFill>
        </p:spPr>
        <p:txBody>
          <a:bodyPr wrap="square" lIns="0" tIns="0" rIns="0" bIns="0" rtlCol="0"/>
          <a:lstStyle/>
          <a:p>
            <a:endParaRPr dirty="0"/>
          </a:p>
        </p:txBody>
      </p:sp>
      <p:sp>
        <p:nvSpPr>
          <p:cNvPr id="6" name="Rectangle 5"/>
          <p:cNvSpPr/>
          <p:nvPr/>
        </p:nvSpPr>
        <p:spPr>
          <a:xfrm>
            <a:off x="0" y="0"/>
            <a:ext cx="9144000" cy="1077218"/>
          </a:xfrm>
          <a:prstGeom prst="rect">
            <a:avLst/>
          </a:prstGeom>
        </p:spPr>
        <p:txBody>
          <a:bodyPr wrap="square">
            <a:spAutoFit/>
          </a:bodyPr>
          <a:lstStyle/>
          <a:p>
            <a:pPr algn="ctr"/>
            <a:r>
              <a:rPr lang="en-US" sz="3200" b="1" dirty="0">
                <a:solidFill>
                  <a:srgbClr val="0070C0"/>
                </a:solidFill>
                <a:latin typeface="Bookman Old Style" pitchFamily="18" charset="0"/>
              </a:rPr>
              <a:t>Energy Transition for Achieving Net Zero in India</a:t>
            </a:r>
            <a:endParaRPr lang="en-US" sz="3200" b="1" dirty="0">
              <a:solidFill>
                <a:srgbClr val="0070C0"/>
              </a:solidFill>
              <a:latin typeface="Bookman Old Style" pitchFamily="18" charset="0"/>
              <a:hlinkClick r:id="rId3"/>
            </a:endParaRPr>
          </a:p>
        </p:txBody>
      </p:sp>
      <p:sp>
        <p:nvSpPr>
          <p:cNvPr id="7" name="Rectangle 6"/>
          <p:cNvSpPr/>
          <p:nvPr/>
        </p:nvSpPr>
        <p:spPr>
          <a:xfrm>
            <a:off x="-15875" y="981790"/>
            <a:ext cx="9159875" cy="1323439"/>
          </a:xfrm>
          <a:prstGeom prst="rect">
            <a:avLst/>
          </a:prstGeom>
        </p:spPr>
        <p:txBody>
          <a:bodyPr wrap="square">
            <a:spAutoFit/>
          </a:bodyPr>
          <a:lstStyle/>
          <a:p>
            <a:pPr algn="ctr"/>
            <a:r>
              <a:rPr lang="en-US" sz="2000" b="1" dirty="0">
                <a:solidFill>
                  <a:srgbClr val="C00000"/>
                </a:solidFill>
                <a:latin typeface="Bookman Old Style" pitchFamily="18" charset="0"/>
                <a:cs typeface="Times New Roman" panose="02020603050405020304" pitchFamily="18" charset="0"/>
              </a:rPr>
              <a:t>National Level Interaction Meet</a:t>
            </a:r>
          </a:p>
          <a:p>
            <a:pPr algn="ctr"/>
            <a:r>
              <a:rPr lang="en-US" sz="2000" b="1" dirty="0">
                <a:solidFill>
                  <a:srgbClr val="C00000"/>
                </a:solidFill>
                <a:latin typeface="Bookman Old Style" pitchFamily="18" charset="0"/>
                <a:cs typeface="Times New Roman" panose="02020603050405020304" pitchFamily="18" charset="0"/>
              </a:rPr>
              <a:t>Energy-Water-Food Nexus : Challenges Ahead </a:t>
            </a:r>
          </a:p>
          <a:p>
            <a:pPr algn="ctr"/>
            <a:r>
              <a:rPr lang="en-US" sz="2000" b="1" dirty="0">
                <a:solidFill>
                  <a:srgbClr val="C00000"/>
                </a:solidFill>
                <a:latin typeface="Bookman Old Style" pitchFamily="18" charset="0"/>
                <a:cs typeface="Times New Roman" panose="02020603050405020304" pitchFamily="18" charset="0"/>
              </a:rPr>
              <a:t>Ahmedabad</a:t>
            </a:r>
          </a:p>
          <a:p>
            <a:pPr algn="ctr"/>
            <a:r>
              <a:rPr lang="en-US" sz="2000" b="1" dirty="0">
                <a:solidFill>
                  <a:srgbClr val="C00000"/>
                </a:solidFill>
                <a:latin typeface="Bookman Old Style" pitchFamily="18" charset="0"/>
                <a:cs typeface="Times New Roman" panose="02020603050405020304" pitchFamily="18" charset="0"/>
              </a:rPr>
              <a:t>7</a:t>
            </a:r>
            <a:r>
              <a:rPr lang="en-US" sz="2000" b="1" baseline="30000" dirty="0">
                <a:solidFill>
                  <a:srgbClr val="C00000"/>
                </a:solidFill>
                <a:latin typeface="Bookman Old Style" pitchFamily="18" charset="0"/>
                <a:cs typeface="Times New Roman" panose="02020603050405020304" pitchFamily="18" charset="0"/>
              </a:rPr>
              <a:t>th</a:t>
            </a:r>
            <a:r>
              <a:rPr lang="en-US" sz="2000" b="1" dirty="0">
                <a:solidFill>
                  <a:srgbClr val="C00000"/>
                </a:solidFill>
                <a:latin typeface="Bookman Old Style" pitchFamily="18" charset="0"/>
                <a:cs typeface="Times New Roman" panose="02020603050405020304" pitchFamily="18" charset="0"/>
              </a:rPr>
              <a:t> October 2022</a:t>
            </a:r>
          </a:p>
        </p:txBody>
      </p:sp>
      <p:sp>
        <p:nvSpPr>
          <p:cNvPr id="9" name="Rectangle 8"/>
          <p:cNvSpPr/>
          <p:nvPr/>
        </p:nvSpPr>
        <p:spPr>
          <a:xfrm>
            <a:off x="0" y="5842337"/>
            <a:ext cx="9112250" cy="1015663"/>
          </a:xfrm>
          <a:prstGeom prst="rect">
            <a:avLst/>
          </a:prstGeom>
        </p:spPr>
        <p:txBody>
          <a:bodyPr wrap="square">
            <a:spAutoFit/>
          </a:bodyPr>
          <a:lstStyle/>
          <a:p>
            <a:pPr algn="ctr">
              <a:spcBef>
                <a:spcPts val="0"/>
              </a:spcBef>
            </a:pPr>
            <a:r>
              <a:rPr lang="en-US" sz="2400" b="1" dirty="0" err="1">
                <a:solidFill>
                  <a:srgbClr val="0070C0"/>
                </a:solidFill>
                <a:latin typeface="Bookman Old Style" pitchFamily="18" charset="0"/>
              </a:rPr>
              <a:t>Dr</a:t>
            </a:r>
            <a:r>
              <a:rPr lang="en-US" sz="2400" b="1" dirty="0">
                <a:solidFill>
                  <a:srgbClr val="0070C0"/>
                </a:solidFill>
                <a:latin typeface="Bookman Old Style" pitchFamily="18" charset="0"/>
              </a:rPr>
              <a:t> V K </a:t>
            </a:r>
            <a:r>
              <a:rPr lang="en-US" sz="2400" b="1" dirty="0" err="1">
                <a:solidFill>
                  <a:srgbClr val="0070C0"/>
                </a:solidFill>
                <a:latin typeface="Bookman Old Style" pitchFamily="18" charset="0"/>
              </a:rPr>
              <a:t>Saraswat</a:t>
            </a:r>
            <a:endParaRPr lang="en-US" sz="2400" b="1" dirty="0">
              <a:solidFill>
                <a:srgbClr val="0070C0"/>
              </a:solidFill>
              <a:latin typeface="Bookman Old Style" pitchFamily="18" charset="0"/>
            </a:endParaRPr>
          </a:p>
          <a:p>
            <a:pPr algn="ctr">
              <a:spcBef>
                <a:spcPts val="0"/>
              </a:spcBef>
            </a:pPr>
            <a:r>
              <a:rPr lang="en-US" b="1" dirty="0">
                <a:solidFill>
                  <a:srgbClr val="0070C0"/>
                </a:solidFill>
                <a:latin typeface="Bookman Old Style" pitchFamily="18" charset="0"/>
              </a:rPr>
              <a:t>Member</a:t>
            </a:r>
          </a:p>
          <a:p>
            <a:pPr algn="ctr">
              <a:spcBef>
                <a:spcPts val="0"/>
              </a:spcBef>
            </a:pPr>
            <a:r>
              <a:rPr lang="en-US" b="1" dirty="0">
                <a:solidFill>
                  <a:srgbClr val="0070C0"/>
                </a:solidFill>
                <a:latin typeface="Bookman Old Style" pitchFamily="18" charset="0"/>
              </a:rPr>
              <a:t>NITI </a:t>
            </a:r>
            <a:r>
              <a:rPr lang="en-US" b="1" dirty="0" err="1">
                <a:solidFill>
                  <a:srgbClr val="0070C0"/>
                </a:solidFill>
                <a:latin typeface="Bookman Old Style" pitchFamily="18" charset="0"/>
              </a:rPr>
              <a:t>Aayog</a:t>
            </a:r>
            <a:r>
              <a:rPr lang="en-US" b="1" dirty="0">
                <a:solidFill>
                  <a:srgbClr val="0070C0"/>
                </a:solidFill>
                <a:latin typeface="Bookman Old Style" pitchFamily="18" charset="0"/>
              </a:rPr>
              <a:t> </a:t>
            </a:r>
          </a:p>
        </p:txBody>
      </p:sp>
      <p:pic>
        <p:nvPicPr>
          <p:cNvPr id="1028" name="Picture 4" descr="NITI Aayo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76510"/>
            <a:ext cx="1040449" cy="98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67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1C4A6-EF4C-5A60-2691-3ED4B47F271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1EE4644-821D-25BF-3950-6D5566950B4A}"/>
              </a:ext>
            </a:extLst>
          </p:cNvPr>
          <p:cNvSpPr>
            <a:spLocks noGrp="1"/>
          </p:cNvSpPr>
          <p:nvPr>
            <p:ph idx="1"/>
          </p:nvPr>
        </p:nvSpPr>
        <p:spPr/>
        <p:txBody>
          <a:bodyPr/>
          <a:lstStyle/>
          <a:p>
            <a:endParaRPr lang="en-IN"/>
          </a:p>
        </p:txBody>
      </p:sp>
      <p:pic>
        <p:nvPicPr>
          <p:cNvPr id="2050" name="Picture 2" descr="India's COP26 commitments - Amrit Tatva | PT's IAS Academy">
            <a:extLst>
              <a:ext uri="{FF2B5EF4-FFF2-40B4-BE49-F238E27FC236}">
                <a16:creationId xmlns:a16="http://schemas.microsoft.com/office/drawing/2014/main" id="{C4E49759-C8EA-0C53-F56E-E25BD7A4AB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349" t="1330" r="2107" b="4352"/>
          <a:stretch/>
        </p:blipFill>
        <p:spPr bwMode="auto">
          <a:xfrm>
            <a:off x="0" y="-13808"/>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337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85800"/>
            <a:ext cx="8839200" cy="5615704"/>
          </a:xfrm>
          <a:prstGeom prst="rect">
            <a:avLst/>
          </a:prstGeom>
        </p:spPr>
        <p:txBody>
          <a:bodyPr wrap="square">
            <a:spAutoFit/>
          </a:bodyPr>
          <a:lstStyle/>
          <a:p>
            <a:pPr marL="285750" indent="-285750" algn="just">
              <a:lnSpc>
                <a:spcPct val="150000"/>
              </a:lnSpc>
              <a:buFont typeface="Arial" pitchFamily="34" charset="0"/>
              <a:buChar char="•"/>
            </a:pPr>
            <a:r>
              <a:rPr lang="en-IN" sz="2200" dirty="0">
                <a:solidFill>
                  <a:prstClr val="black"/>
                </a:solidFill>
                <a:latin typeface="Arial" pitchFamily="34" charset="0"/>
                <a:cs typeface="Arial" pitchFamily="34" charset="0"/>
              </a:rPr>
              <a:t>“India is known to have limited contributions to GHG inventories historically and has very pressing growth imperatives. The country is growing through rapid urbanisation and industrialisation, leading to growing demands for energy. India is aiming to nearly quadruple its economy from around $2.75 trillion today to about $10 trillion by 2030. </a:t>
            </a:r>
          </a:p>
          <a:p>
            <a:pPr marL="285750" indent="-285750" algn="just">
              <a:lnSpc>
                <a:spcPct val="150000"/>
              </a:lnSpc>
              <a:buFont typeface="Arial" pitchFamily="34" charset="0"/>
              <a:buChar char="•"/>
            </a:pPr>
            <a:r>
              <a:rPr lang="en-IN" sz="2200" dirty="0">
                <a:solidFill>
                  <a:prstClr val="black"/>
                </a:solidFill>
                <a:latin typeface="Arial" pitchFamily="34" charset="0"/>
                <a:cs typeface="Arial" pitchFamily="34" charset="0"/>
              </a:rPr>
              <a:t>The energy sector accounts for ~40 per cent of the GHG emissions of the world’s fourth-largest emitter of carbon emissions. India’s energy generation depends on fossil fuel (59.8 per cent), with coal alone contributing to 51.7 per cent and renewable energy contributing to 38.5 per cent. </a:t>
            </a:r>
          </a:p>
        </p:txBody>
      </p:sp>
      <p:sp>
        <p:nvSpPr>
          <p:cNvPr id="3" name="TextBox 2"/>
          <p:cNvSpPr txBox="1"/>
          <p:nvPr/>
        </p:nvSpPr>
        <p:spPr>
          <a:xfrm>
            <a:off x="0" y="0"/>
            <a:ext cx="9144000" cy="584775"/>
          </a:xfrm>
          <a:prstGeom prst="rect">
            <a:avLst/>
          </a:prstGeom>
          <a:noFill/>
        </p:spPr>
        <p:txBody>
          <a:bodyPr wrap="square" rtlCol="0">
            <a:spAutoFit/>
          </a:bodyPr>
          <a:lstStyle/>
          <a:p>
            <a:pPr algn="ctr"/>
            <a:r>
              <a:rPr lang="en-IN" sz="3200" dirty="0">
                <a:solidFill>
                  <a:srgbClr val="0070C0"/>
                </a:solidFill>
              </a:rPr>
              <a:t>ENERGY EMISSIONS AND NET ZERO MISSION</a:t>
            </a:r>
          </a:p>
        </p:txBody>
      </p:sp>
    </p:spTree>
    <p:extLst>
      <p:ext uri="{BB962C8B-B14F-4D97-AF65-F5344CB8AC3E}">
        <p14:creationId xmlns:p14="http://schemas.microsoft.com/office/powerpoint/2010/main" val="843199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519291"/>
            <a:ext cx="8991600" cy="6186309"/>
          </a:xfrm>
          <a:prstGeom prst="rect">
            <a:avLst/>
          </a:prstGeom>
        </p:spPr>
        <p:txBody>
          <a:bodyPr wrap="square">
            <a:spAutoFit/>
          </a:bodyPr>
          <a:lstStyle/>
          <a:p>
            <a:pPr marL="285750" indent="-285750" algn="just">
              <a:lnSpc>
                <a:spcPct val="150000"/>
              </a:lnSpc>
              <a:buFont typeface="Arial" pitchFamily="34" charset="0"/>
              <a:buChar char="•"/>
            </a:pPr>
            <a:r>
              <a:rPr lang="en-IN" sz="2200" dirty="0">
                <a:solidFill>
                  <a:prstClr val="black"/>
                </a:solidFill>
                <a:latin typeface="Arial" pitchFamily="34" charset="0"/>
                <a:cs typeface="Arial" pitchFamily="34" charset="0"/>
              </a:rPr>
              <a:t>“Estimates show that in order to achieve Net Zero in 2070, installed power capacity on solar should increase to 5,630 GW, use of coal needs to peak by 2040 and go down by 99% between the years 2040 and 2060, and crude oil consumption should peak by 2050,”</a:t>
            </a:r>
          </a:p>
          <a:p>
            <a:pPr marL="285750" indent="-285750" algn="just">
              <a:lnSpc>
                <a:spcPct val="150000"/>
              </a:lnSpc>
              <a:buFont typeface="Arial" pitchFamily="34" charset="0"/>
              <a:buChar char="•"/>
            </a:pPr>
            <a:r>
              <a:rPr lang="en-IN" sz="2200" dirty="0">
                <a:solidFill>
                  <a:prstClr val="black"/>
                </a:solidFill>
                <a:latin typeface="Arial" pitchFamily="34" charset="0"/>
                <a:cs typeface="Arial" pitchFamily="34" charset="0"/>
              </a:rPr>
              <a:t>The success of interventions  will depend on the availability of finances. </a:t>
            </a:r>
          </a:p>
          <a:p>
            <a:pPr marL="285750" indent="-285750" algn="just">
              <a:lnSpc>
                <a:spcPct val="150000"/>
              </a:lnSpc>
              <a:buFont typeface="Arial" pitchFamily="34" charset="0"/>
              <a:buChar char="•"/>
            </a:pPr>
            <a:r>
              <a:rPr lang="en-IN" sz="2200" dirty="0">
                <a:solidFill>
                  <a:prstClr val="black"/>
                </a:solidFill>
                <a:latin typeface="Arial" pitchFamily="34" charset="0"/>
                <a:cs typeface="Arial" pitchFamily="34" charset="0"/>
              </a:rPr>
              <a:t>“Some estimates are now available. For example, the Centre for Energy Finance estimates that for achieving net zero, India will need about $10 trillion (</a:t>
            </a:r>
            <a:r>
              <a:rPr lang="en-IN" sz="2200" dirty="0" err="1">
                <a:solidFill>
                  <a:prstClr val="black"/>
                </a:solidFill>
                <a:latin typeface="Arial" pitchFamily="34" charset="0"/>
                <a:cs typeface="Arial" pitchFamily="34" charset="0"/>
              </a:rPr>
              <a:t>Rs</a:t>
            </a:r>
            <a:r>
              <a:rPr lang="en-IN" sz="2200" dirty="0">
                <a:solidFill>
                  <a:prstClr val="black"/>
                </a:solidFill>
                <a:latin typeface="Arial" pitchFamily="34" charset="0"/>
                <a:cs typeface="Arial" pitchFamily="34" charset="0"/>
              </a:rPr>
              <a:t> 700 lakh </a:t>
            </a:r>
            <a:r>
              <a:rPr lang="en-IN" sz="2200" dirty="0" err="1">
                <a:solidFill>
                  <a:prstClr val="black"/>
                </a:solidFill>
                <a:latin typeface="Arial" pitchFamily="34" charset="0"/>
                <a:cs typeface="Arial" pitchFamily="34" charset="0"/>
              </a:rPr>
              <a:t>crore</a:t>
            </a:r>
            <a:r>
              <a:rPr lang="en-IN" sz="2200" dirty="0">
                <a:solidFill>
                  <a:prstClr val="black"/>
                </a:solidFill>
                <a:latin typeface="Arial" pitchFamily="34" charset="0"/>
                <a:cs typeface="Arial" pitchFamily="34" charset="0"/>
              </a:rPr>
              <a:t>),”.</a:t>
            </a:r>
          </a:p>
          <a:p>
            <a:pPr marL="285750" indent="-285750" algn="just">
              <a:lnSpc>
                <a:spcPct val="150000"/>
              </a:lnSpc>
              <a:buFont typeface="Arial" pitchFamily="34" charset="0"/>
              <a:buChar char="•"/>
            </a:pPr>
            <a:r>
              <a:rPr lang="en-IN" sz="2200" dirty="0">
                <a:solidFill>
                  <a:prstClr val="black"/>
                </a:solidFill>
                <a:latin typeface="Arial" pitchFamily="34" charset="0"/>
                <a:cs typeface="Arial" pitchFamily="34" charset="0"/>
              </a:rPr>
              <a:t> “About $8.4 trillion will be to scale up renewable energy generation and relevant infrastructure; and about $1.5 trillion for setting up green hydrogen production for industrial decarbonisation.”</a:t>
            </a:r>
          </a:p>
        </p:txBody>
      </p:sp>
      <p:sp>
        <p:nvSpPr>
          <p:cNvPr id="3" name="TextBox 2"/>
          <p:cNvSpPr txBox="1"/>
          <p:nvPr/>
        </p:nvSpPr>
        <p:spPr>
          <a:xfrm>
            <a:off x="0" y="-76200"/>
            <a:ext cx="9144000" cy="584775"/>
          </a:xfrm>
          <a:prstGeom prst="rect">
            <a:avLst/>
          </a:prstGeom>
          <a:noFill/>
        </p:spPr>
        <p:txBody>
          <a:bodyPr wrap="square" rtlCol="0">
            <a:spAutoFit/>
          </a:bodyPr>
          <a:lstStyle/>
          <a:p>
            <a:pPr algn="ctr"/>
            <a:r>
              <a:rPr lang="en-IN" sz="3200" dirty="0">
                <a:solidFill>
                  <a:srgbClr val="0070C0"/>
                </a:solidFill>
              </a:rPr>
              <a:t>ENERGY EMISSIONS AND NET ZERO MISSION</a:t>
            </a:r>
          </a:p>
        </p:txBody>
      </p:sp>
    </p:spTree>
    <p:extLst>
      <p:ext uri="{BB962C8B-B14F-4D97-AF65-F5344CB8AC3E}">
        <p14:creationId xmlns:p14="http://schemas.microsoft.com/office/powerpoint/2010/main" val="3124923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741" t="17188" r="21083" b="8333"/>
          <a:stretch/>
        </p:blipFill>
        <p:spPr bwMode="auto">
          <a:xfrm>
            <a:off x="19050" y="508278"/>
            <a:ext cx="9124950" cy="6349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050" y="0"/>
            <a:ext cx="9124950" cy="461665"/>
          </a:xfrm>
          <a:prstGeom prst="rect">
            <a:avLst/>
          </a:prstGeom>
        </p:spPr>
        <p:txBody>
          <a:bodyPr wrap="square">
            <a:spAutoFit/>
          </a:bodyPr>
          <a:lstStyle/>
          <a:p>
            <a:pPr algn="ctr"/>
            <a:r>
              <a:rPr lang="en-US" sz="2400" b="1" u="sng" dirty="0">
                <a:solidFill>
                  <a:prstClr val="black"/>
                </a:solidFill>
                <a:latin typeface="Bookman Old Style" pitchFamily="18" charset="0"/>
              </a:rPr>
              <a:t>Carbon emissions abatements under 1.5°C Scenario (%)</a:t>
            </a:r>
          </a:p>
        </p:txBody>
      </p:sp>
    </p:spTree>
    <p:extLst>
      <p:ext uri="{BB962C8B-B14F-4D97-AF65-F5344CB8AC3E}">
        <p14:creationId xmlns:p14="http://schemas.microsoft.com/office/powerpoint/2010/main" val="2498349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32" y="26581"/>
            <a:ext cx="9133367" cy="769441"/>
          </a:xfrm>
          <a:prstGeom prst="rect">
            <a:avLst/>
          </a:prstGeom>
          <a:solidFill>
            <a:schemeClr val="tx2">
              <a:lumMod val="60000"/>
              <a:lumOff val="40000"/>
            </a:schemeClr>
          </a:solidFill>
        </p:spPr>
        <p:txBody>
          <a:bodyPr wrap="square" rtlCol="0">
            <a:spAutoFit/>
          </a:bodyPr>
          <a:lstStyle/>
          <a:p>
            <a:pPr algn="ctr"/>
            <a:r>
              <a:rPr lang="en-US" sz="4400" b="1" dirty="0">
                <a:solidFill>
                  <a:schemeClr val="bg1"/>
                </a:solidFill>
                <a:latin typeface="Bookman Old Style" panose="02050604050505020204" pitchFamily="18" charset="0"/>
              </a:rPr>
              <a:t>India’s Energy Transition</a:t>
            </a:r>
            <a:endParaRPr lang="en-IN" sz="4400" b="1" dirty="0">
              <a:solidFill>
                <a:schemeClr val="bg1"/>
              </a:solidFill>
              <a:latin typeface="Bookman Old Style" panose="02050604050505020204" pitchFamily="18" charset="0"/>
            </a:endParaRPr>
          </a:p>
        </p:txBody>
      </p:sp>
      <p:pic>
        <p:nvPicPr>
          <p:cNvPr id="5" name="Picture 4"/>
          <p:cNvPicPr>
            <a:picLocks noChangeAspect="1"/>
          </p:cNvPicPr>
          <p:nvPr/>
        </p:nvPicPr>
        <p:blipFill>
          <a:blip r:embed="rId2"/>
          <a:stretch>
            <a:fillRect/>
          </a:stretch>
        </p:blipFill>
        <p:spPr>
          <a:xfrm>
            <a:off x="10632" y="914400"/>
            <a:ext cx="9144000" cy="5715000"/>
          </a:xfrm>
          <a:prstGeom prst="rect">
            <a:avLst/>
          </a:prstGeom>
        </p:spPr>
      </p:pic>
    </p:spTree>
    <p:extLst>
      <p:ext uri="{BB962C8B-B14F-4D97-AF65-F5344CB8AC3E}">
        <p14:creationId xmlns:p14="http://schemas.microsoft.com/office/powerpoint/2010/main" val="872049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726D36-93DC-4C51-9495-6AD808ECF196}"/>
              </a:ext>
            </a:extLst>
          </p:cNvPr>
          <p:cNvPicPr>
            <a:picLocks noChangeAspect="1"/>
          </p:cNvPicPr>
          <p:nvPr/>
        </p:nvPicPr>
        <p:blipFill>
          <a:blip r:embed="rId2"/>
          <a:stretch>
            <a:fillRect/>
          </a:stretch>
        </p:blipFill>
        <p:spPr>
          <a:xfrm>
            <a:off x="14990" y="152400"/>
            <a:ext cx="9114019" cy="6553200"/>
          </a:xfrm>
          <a:prstGeom prst="rect">
            <a:avLst/>
          </a:prstGeom>
        </p:spPr>
      </p:pic>
    </p:spTree>
    <p:extLst>
      <p:ext uri="{BB962C8B-B14F-4D97-AF65-F5344CB8AC3E}">
        <p14:creationId xmlns:p14="http://schemas.microsoft.com/office/powerpoint/2010/main" val="3569605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028343"/>
            <a:ext cx="8305800" cy="5122941"/>
          </a:xfrm>
          <a:prstGeom prst="rect">
            <a:avLst/>
          </a:prstGeom>
        </p:spPr>
        <p:txBody>
          <a:bodyPr wrap="square">
            <a:spAutoFit/>
          </a:bodyPr>
          <a:lstStyle/>
          <a:p>
            <a:pPr marL="285750" indent="-285750" algn="just">
              <a:lnSpc>
                <a:spcPct val="150000"/>
              </a:lnSpc>
              <a:buFont typeface="Arial" pitchFamily="34" charset="0"/>
              <a:buChar char="•"/>
            </a:pPr>
            <a:r>
              <a:rPr lang="en-IN" sz="2000" dirty="0">
                <a:solidFill>
                  <a:prstClr val="black"/>
                </a:solidFill>
              </a:rPr>
              <a:t>Increase adoption of sustainable farming practices to decrease GHG emissions from agriculture – prevent overuse of fertilizers and improve nutrient management to reduce N2O emissions, lower CH4 emissions from rice cultivation through better water management</a:t>
            </a:r>
          </a:p>
          <a:p>
            <a:pPr marL="285750" indent="-285750" algn="just">
              <a:lnSpc>
                <a:spcPct val="150000"/>
              </a:lnSpc>
              <a:buFont typeface="Arial" pitchFamily="34" charset="0"/>
              <a:buChar char="•"/>
            </a:pPr>
            <a:r>
              <a:rPr lang="en-IN" sz="2000" dirty="0">
                <a:solidFill>
                  <a:prstClr val="black"/>
                </a:solidFill>
              </a:rPr>
              <a:t>Use feed additives and high-quality feeds like grains, with support from improved breeding practices to reduce CH 4emissions from ruminant livestock like cows, goats, sheep </a:t>
            </a:r>
          </a:p>
          <a:p>
            <a:pPr marL="285750" indent="-285750" algn="just">
              <a:lnSpc>
                <a:spcPct val="150000"/>
              </a:lnSpc>
              <a:buFont typeface="Arial" pitchFamily="34" charset="0"/>
              <a:buChar char="•"/>
            </a:pPr>
            <a:r>
              <a:rPr lang="en-IN" sz="2000" dirty="0">
                <a:solidFill>
                  <a:prstClr val="black"/>
                </a:solidFill>
              </a:rPr>
              <a:t>Enhance natural carbon sinks by restoring and rewetting peat land, adopting multi-layered farming approaches like shade coffee, implementing grazing practices that stimulate grass productivity and root growth to allow accumulation of soil organic matter</a:t>
            </a:r>
          </a:p>
        </p:txBody>
      </p:sp>
      <p:sp>
        <p:nvSpPr>
          <p:cNvPr id="3" name="TextBox 2"/>
          <p:cNvSpPr txBox="1"/>
          <p:nvPr/>
        </p:nvSpPr>
        <p:spPr>
          <a:xfrm>
            <a:off x="0" y="0"/>
            <a:ext cx="9144000" cy="584775"/>
          </a:xfrm>
          <a:prstGeom prst="rect">
            <a:avLst/>
          </a:prstGeom>
          <a:noFill/>
        </p:spPr>
        <p:txBody>
          <a:bodyPr wrap="square" rtlCol="0">
            <a:spAutoFit/>
          </a:bodyPr>
          <a:lstStyle/>
          <a:p>
            <a:pPr algn="ctr"/>
            <a:r>
              <a:rPr lang="en-IN" sz="3200" dirty="0">
                <a:solidFill>
                  <a:srgbClr val="FF0000"/>
                </a:solidFill>
              </a:rPr>
              <a:t>GHG EMISSIONS CONTROL IN AGRICULTURE</a:t>
            </a:r>
          </a:p>
        </p:txBody>
      </p:sp>
    </p:spTree>
    <p:extLst>
      <p:ext uri="{BB962C8B-B14F-4D97-AF65-F5344CB8AC3E}">
        <p14:creationId xmlns:p14="http://schemas.microsoft.com/office/powerpoint/2010/main" val="1142808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305" t="20452" r="22109" b="18452"/>
          <a:stretch/>
        </p:blipFill>
        <p:spPr bwMode="auto">
          <a:xfrm>
            <a:off x="0" y="1253836"/>
            <a:ext cx="9144000" cy="5576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0"/>
            <a:ext cx="9144000" cy="1200329"/>
          </a:xfrm>
          <a:prstGeom prst="rect">
            <a:avLst/>
          </a:prstGeom>
          <a:solidFill>
            <a:srgbClr val="0070C0"/>
          </a:solidFill>
        </p:spPr>
        <p:txBody>
          <a:bodyPr wrap="square" rtlCol="0">
            <a:spAutoFit/>
          </a:bodyPr>
          <a:lstStyle/>
          <a:p>
            <a:pPr algn="ctr"/>
            <a:r>
              <a:rPr lang="en-US" sz="3600" b="1" dirty="0">
                <a:solidFill>
                  <a:prstClr val="white"/>
                </a:solidFill>
                <a:latin typeface="Bookman Old Style" panose="02050604050505020204" pitchFamily="18" charset="0"/>
              </a:rPr>
              <a:t>Renewable based transition is cheaper</a:t>
            </a:r>
          </a:p>
        </p:txBody>
      </p:sp>
    </p:spTree>
    <p:extLst>
      <p:ext uri="{BB962C8B-B14F-4D97-AF65-F5344CB8AC3E}">
        <p14:creationId xmlns:p14="http://schemas.microsoft.com/office/powerpoint/2010/main" val="1721225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84775"/>
          </a:xfrm>
          <a:prstGeom prst="rect">
            <a:avLst/>
          </a:prstGeom>
          <a:noFill/>
        </p:spPr>
        <p:txBody>
          <a:bodyPr wrap="square" rtlCol="0">
            <a:spAutoFit/>
          </a:bodyPr>
          <a:lstStyle/>
          <a:p>
            <a:pPr algn="ctr"/>
            <a:r>
              <a:rPr lang="en-IN" sz="3200" dirty="0">
                <a:solidFill>
                  <a:srgbClr val="FF0000"/>
                </a:solidFill>
              </a:rPr>
              <a:t>Efforts needed for Transforming Energy in India</a:t>
            </a:r>
          </a:p>
        </p:txBody>
      </p:sp>
      <p:graphicFrame>
        <p:nvGraphicFramePr>
          <p:cNvPr id="3" name="Table 2"/>
          <p:cNvGraphicFramePr>
            <a:graphicFrameLocks noGrp="1"/>
          </p:cNvGraphicFramePr>
          <p:nvPr>
            <p:extLst>
              <p:ext uri="{D42A27DB-BD31-4B8C-83A1-F6EECF244321}">
                <p14:modId xmlns:p14="http://schemas.microsoft.com/office/powerpoint/2010/main" val="1077504771"/>
              </p:ext>
            </p:extLst>
          </p:nvPr>
        </p:nvGraphicFramePr>
        <p:xfrm>
          <a:off x="76203" y="1620520"/>
          <a:ext cx="8991597" cy="5039360"/>
        </p:xfrm>
        <a:graphic>
          <a:graphicData uri="http://schemas.openxmlformats.org/drawingml/2006/table">
            <a:tbl>
              <a:tblPr firstRow="1" bandRow="1">
                <a:tableStyleId>{5C22544A-7EE6-4342-B048-85BDC9FD1C3A}</a:tableStyleId>
              </a:tblPr>
              <a:tblGrid>
                <a:gridCol w="709861">
                  <a:extLst>
                    <a:ext uri="{9D8B030D-6E8A-4147-A177-3AD203B41FA5}">
                      <a16:colId xmlns:a16="http://schemas.microsoft.com/office/drawing/2014/main" val="20000"/>
                    </a:ext>
                  </a:extLst>
                </a:gridCol>
                <a:gridCol w="1340853">
                  <a:extLst>
                    <a:ext uri="{9D8B030D-6E8A-4147-A177-3AD203B41FA5}">
                      <a16:colId xmlns:a16="http://schemas.microsoft.com/office/drawing/2014/main" val="20001"/>
                    </a:ext>
                  </a:extLst>
                </a:gridCol>
                <a:gridCol w="1425029">
                  <a:extLst>
                    <a:ext uri="{9D8B030D-6E8A-4147-A177-3AD203B41FA5}">
                      <a16:colId xmlns:a16="http://schemas.microsoft.com/office/drawing/2014/main" val="20002"/>
                    </a:ext>
                  </a:extLst>
                </a:gridCol>
                <a:gridCol w="1324854">
                  <a:extLst>
                    <a:ext uri="{9D8B030D-6E8A-4147-A177-3AD203B41FA5}">
                      <a16:colId xmlns:a16="http://schemas.microsoft.com/office/drawing/2014/main" val="20003"/>
                    </a:ext>
                  </a:extLst>
                </a:gridCol>
                <a:gridCol w="1470853">
                  <a:extLst>
                    <a:ext uri="{9D8B030D-6E8A-4147-A177-3AD203B41FA5}">
                      <a16:colId xmlns:a16="http://schemas.microsoft.com/office/drawing/2014/main" val="20004"/>
                    </a:ext>
                  </a:extLst>
                </a:gridCol>
                <a:gridCol w="1511193">
                  <a:extLst>
                    <a:ext uri="{9D8B030D-6E8A-4147-A177-3AD203B41FA5}">
                      <a16:colId xmlns:a16="http://schemas.microsoft.com/office/drawing/2014/main" val="20005"/>
                    </a:ext>
                  </a:extLst>
                </a:gridCol>
                <a:gridCol w="1208954">
                  <a:extLst>
                    <a:ext uri="{9D8B030D-6E8A-4147-A177-3AD203B41FA5}">
                      <a16:colId xmlns:a16="http://schemas.microsoft.com/office/drawing/2014/main" val="20006"/>
                    </a:ext>
                  </a:extLst>
                </a:gridCol>
              </a:tblGrid>
              <a:tr h="1122680">
                <a:tc>
                  <a:txBody>
                    <a:bodyPr/>
                    <a:lstStyle/>
                    <a:p>
                      <a:endParaRPr lang="en-IN" dirty="0"/>
                    </a:p>
                  </a:txBody>
                  <a:tcPr/>
                </a:tc>
                <a:tc>
                  <a:txBody>
                    <a:bodyPr/>
                    <a:lstStyle/>
                    <a:p>
                      <a:pPr>
                        <a:lnSpc>
                          <a:spcPct val="150000"/>
                        </a:lnSpc>
                      </a:pPr>
                      <a:r>
                        <a:rPr lang="en-IN" sz="1300" b="0">
                          <a:latin typeface="Arial" pitchFamily="34" charset="0"/>
                          <a:cs typeface="Arial" pitchFamily="34" charset="0"/>
                        </a:rPr>
                        <a:t>Bio Energy</a:t>
                      </a:r>
                    </a:p>
                    <a:p>
                      <a:pPr>
                        <a:lnSpc>
                          <a:spcPct val="150000"/>
                        </a:lnSpc>
                      </a:pPr>
                      <a:r>
                        <a:rPr lang="en-IN" sz="1300" b="0">
                          <a:latin typeface="Arial" pitchFamily="34" charset="0"/>
                          <a:cs typeface="Arial" pitchFamily="34" charset="0"/>
                        </a:rPr>
                        <a:t>Solar PV</a:t>
                      </a:r>
                      <a:endParaRPr lang="en-IN" sz="1300" b="0" dirty="0">
                        <a:latin typeface="Arial" pitchFamily="34" charset="0"/>
                        <a:cs typeface="Arial" pitchFamily="34" charset="0"/>
                      </a:endParaRPr>
                    </a:p>
                  </a:txBody>
                  <a:tcPr/>
                </a:tc>
                <a:tc>
                  <a:txBody>
                    <a:bodyPr/>
                    <a:lstStyle/>
                    <a:p>
                      <a:pPr>
                        <a:lnSpc>
                          <a:spcPct val="150000"/>
                        </a:lnSpc>
                      </a:pPr>
                      <a:r>
                        <a:rPr lang="en-IN" sz="1300" b="0" dirty="0">
                          <a:latin typeface="Arial" pitchFamily="34" charset="0"/>
                          <a:cs typeface="Arial" pitchFamily="34" charset="0"/>
                        </a:rPr>
                        <a:t>Electric Vehicles </a:t>
                      </a:r>
                    </a:p>
                    <a:p>
                      <a:pPr>
                        <a:lnSpc>
                          <a:spcPct val="150000"/>
                        </a:lnSpc>
                      </a:pPr>
                      <a:r>
                        <a:rPr lang="en-IN" sz="1300" b="0" dirty="0">
                          <a:latin typeface="Arial" pitchFamily="34" charset="0"/>
                          <a:cs typeface="Arial" pitchFamily="34" charset="0"/>
                        </a:rPr>
                        <a:t>Rail</a:t>
                      </a:r>
                    </a:p>
                  </a:txBody>
                  <a:tcPr/>
                </a:tc>
                <a:tc>
                  <a:txBody>
                    <a:bodyPr/>
                    <a:lstStyle/>
                    <a:p>
                      <a:endParaRPr lang="en-IN" sz="1300" dirty="0">
                        <a:latin typeface="Arial" pitchFamily="34" charset="0"/>
                        <a:cs typeface="Arial" pitchFamily="34" charset="0"/>
                      </a:endParaRPr>
                    </a:p>
                  </a:txBody>
                  <a:tcPr/>
                </a:tc>
                <a:tc>
                  <a:txBody>
                    <a:bodyPr/>
                    <a:lstStyle/>
                    <a:p>
                      <a:endParaRPr lang="en-IN" sz="1300" dirty="0">
                        <a:latin typeface="Arial" pitchFamily="34" charset="0"/>
                        <a:cs typeface="Arial" pitchFamily="34" charset="0"/>
                      </a:endParaRPr>
                    </a:p>
                  </a:txBody>
                  <a:tcPr/>
                </a:tc>
                <a:tc>
                  <a:txBody>
                    <a:bodyPr/>
                    <a:lstStyle/>
                    <a:p>
                      <a:r>
                        <a:rPr lang="en-IN" sz="1300" b="0" dirty="0">
                          <a:latin typeface="Arial" pitchFamily="34" charset="0"/>
                          <a:cs typeface="Arial" pitchFamily="34" charset="0"/>
                        </a:rPr>
                        <a:t>Energy Storage</a:t>
                      </a:r>
                    </a:p>
                  </a:txBody>
                  <a:tcPr/>
                </a:tc>
                <a:tc>
                  <a:txBody>
                    <a:bodyPr/>
                    <a:lstStyle/>
                    <a:p>
                      <a:r>
                        <a:rPr lang="en-IN" sz="1300" b="0" dirty="0">
                          <a:latin typeface="Arial" pitchFamily="34" charset="0"/>
                          <a:cs typeface="Arial" pitchFamily="34" charset="0"/>
                        </a:rPr>
                        <a:t>Data Centres &amp; Networks</a:t>
                      </a:r>
                    </a:p>
                    <a:p>
                      <a:r>
                        <a:rPr lang="en-IN" sz="1300" b="0" dirty="0">
                          <a:latin typeface="Arial" pitchFamily="34" charset="0"/>
                          <a:cs typeface="Arial" pitchFamily="34" charset="0"/>
                        </a:rPr>
                        <a:t>Lighting</a:t>
                      </a:r>
                    </a:p>
                  </a:txBody>
                  <a:tcPr/>
                </a:tc>
                <a:extLst>
                  <a:ext uri="{0D108BD9-81ED-4DB2-BD59-A6C34878D82A}">
                    <a16:rowId xmlns:a16="http://schemas.microsoft.com/office/drawing/2014/main" val="10000"/>
                  </a:ext>
                </a:extLst>
              </a:tr>
              <a:tr h="2438400">
                <a:tc>
                  <a:txBody>
                    <a:bodyPr/>
                    <a:lstStyle/>
                    <a:p>
                      <a:endParaRPr lang="en-IN" dirty="0"/>
                    </a:p>
                  </a:txBody>
                  <a:tcPr/>
                </a:tc>
                <a:tc>
                  <a:txBody>
                    <a:bodyPr/>
                    <a:lstStyle/>
                    <a:p>
                      <a:pPr>
                        <a:lnSpc>
                          <a:spcPct val="150000"/>
                        </a:lnSpc>
                      </a:pPr>
                      <a:r>
                        <a:rPr lang="en-IN" sz="1300" dirty="0">
                          <a:latin typeface="Arial" pitchFamily="34" charset="0"/>
                          <a:cs typeface="Arial" pitchFamily="34" charset="0"/>
                        </a:rPr>
                        <a:t>Hydro Power</a:t>
                      </a:r>
                    </a:p>
                    <a:p>
                      <a:pPr>
                        <a:lnSpc>
                          <a:spcPct val="150000"/>
                        </a:lnSpc>
                      </a:pPr>
                      <a:r>
                        <a:rPr lang="en-IN" sz="1300" dirty="0">
                          <a:latin typeface="Arial" pitchFamily="34" charset="0"/>
                          <a:cs typeface="Arial" pitchFamily="34" charset="0"/>
                        </a:rPr>
                        <a:t>Natural Gas Fired Power</a:t>
                      </a:r>
                    </a:p>
                    <a:p>
                      <a:pPr>
                        <a:lnSpc>
                          <a:spcPct val="150000"/>
                        </a:lnSpc>
                      </a:pPr>
                      <a:r>
                        <a:rPr lang="en-IN" sz="1300" dirty="0">
                          <a:latin typeface="Arial" pitchFamily="34" charset="0"/>
                          <a:cs typeface="Arial" pitchFamily="34" charset="0"/>
                        </a:rPr>
                        <a:t>Nuclear Power</a:t>
                      </a:r>
                    </a:p>
                    <a:p>
                      <a:pPr>
                        <a:lnSpc>
                          <a:spcPct val="150000"/>
                        </a:lnSpc>
                      </a:pPr>
                      <a:r>
                        <a:rPr lang="en-IN" sz="1300" dirty="0">
                          <a:latin typeface="Arial" pitchFamily="34" charset="0"/>
                          <a:cs typeface="Arial" pitchFamily="34" charset="0"/>
                        </a:rPr>
                        <a:t>Offshore Wind</a:t>
                      </a:r>
                    </a:p>
                    <a:p>
                      <a:pPr>
                        <a:lnSpc>
                          <a:spcPct val="150000"/>
                        </a:lnSpc>
                      </a:pPr>
                      <a:r>
                        <a:rPr lang="en-IN" sz="1300" dirty="0">
                          <a:latin typeface="Arial" pitchFamily="34" charset="0"/>
                          <a:cs typeface="Arial" pitchFamily="34" charset="0"/>
                        </a:rPr>
                        <a:t>Onshore Wind</a:t>
                      </a:r>
                    </a:p>
                    <a:p>
                      <a:pPr>
                        <a:lnSpc>
                          <a:spcPct val="150000"/>
                        </a:lnSpc>
                      </a:pPr>
                      <a:r>
                        <a:rPr lang="en-IN" sz="1300" dirty="0">
                          <a:latin typeface="Arial" pitchFamily="34" charset="0"/>
                          <a:cs typeface="Arial" pitchFamily="34" charset="0"/>
                        </a:rPr>
                        <a:t>Renewable Power</a:t>
                      </a:r>
                    </a:p>
                  </a:txBody>
                  <a:tcPr/>
                </a:tc>
                <a:tc>
                  <a:txBody>
                    <a:bodyPr/>
                    <a:lstStyle/>
                    <a:p>
                      <a:pPr>
                        <a:lnSpc>
                          <a:spcPct val="150000"/>
                        </a:lnSpc>
                      </a:pPr>
                      <a:r>
                        <a:rPr lang="en-IN" sz="1300" dirty="0">
                          <a:latin typeface="Arial" pitchFamily="34" charset="0"/>
                          <a:cs typeface="Arial" pitchFamily="34" charset="0"/>
                        </a:rPr>
                        <a:t>Aviation</a:t>
                      </a:r>
                    </a:p>
                    <a:p>
                      <a:pPr>
                        <a:lnSpc>
                          <a:spcPct val="150000"/>
                        </a:lnSpc>
                      </a:pPr>
                      <a:r>
                        <a:rPr lang="en-IN" sz="1300" dirty="0">
                          <a:latin typeface="Arial" pitchFamily="34" charset="0"/>
                          <a:cs typeface="Arial" pitchFamily="34" charset="0"/>
                        </a:rPr>
                        <a:t>International Shipping</a:t>
                      </a:r>
                    </a:p>
                    <a:p>
                      <a:pPr>
                        <a:lnSpc>
                          <a:spcPct val="150000"/>
                        </a:lnSpc>
                      </a:pPr>
                      <a:r>
                        <a:rPr lang="en-IN" sz="1300" dirty="0">
                          <a:latin typeface="Arial" pitchFamily="34" charset="0"/>
                          <a:cs typeface="Arial" pitchFamily="34" charset="0"/>
                        </a:rPr>
                        <a:t>Trucks &amp; Buses</a:t>
                      </a:r>
                    </a:p>
                    <a:p>
                      <a:endParaRPr lang="en-IN" sz="1300" dirty="0">
                        <a:latin typeface="Arial" pitchFamily="34" charset="0"/>
                        <a:cs typeface="Arial" pitchFamily="34" charset="0"/>
                      </a:endParaRPr>
                    </a:p>
                  </a:txBody>
                  <a:tcPr/>
                </a:tc>
                <a:tc>
                  <a:txBody>
                    <a:bodyPr/>
                    <a:lstStyle/>
                    <a:p>
                      <a:pPr>
                        <a:lnSpc>
                          <a:spcPct val="150000"/>
                        </a:lnSpc>
                      </a:pPr>
                      <a:r>
                        <a:rPr lang="en-IN" sz="1300" dirty="0">
                          <a:latin typeface="Arial" pitchFamily="34" charset="0"/>
                          <a:cs typeface="Arial" pitchFamily="34" charset="0"/>
                        </a:rPr>
                        <a:t>Aluminium</a:t>
                      </a:r>
                    </a:p>
                    <a:p>
                      <a:pPr>
                        <a:lnSpc>
                          <a:spcPct val="150000"/>
                        </a:lnSpc>
                      </a:pPr>
                      <a:r>
                        <a:rPr lang="en-IN" sz="1300" dirty="0">
                          <a:latin typeface="Arial" pitchFamily="34" charset="0"/>
                          <a:cs typeface="Arial" pitchFamily="34" charset="0"/>
                        </a:rPr>
                        <a:t>Cement</a:t>
                      </a:r>
                    </a:p>
                    <a:p>
                      <a:pPr>
                        <a:lnSpc>
                          <a:spcPct val="150000"/>
                        </a:lnSpc>
                      </a:pPr>
                      <a:r>
                        <a:rPr lang="en-IN" sz="1300" dirty="0">
                          <a:latin typeface="Arial" pitchFamily="34" charset="0"/>
                          <a:cs typeface="Arial" pitchFamily="34" charset="0"/>
                        </a:rPr>
                        <a:t>Chemicals</a:t>
                      </a:r>
                    </a:p>
                    <a:p>
                      <a:pPr>
                        <a:lnSpc>
                          <a:spcPct val="150000"/>
                        </a:lnSpc>
                      </a:pPr>
                      <a:r>
                        <a:rPr lang="en-IN" sz="1300" dirty="0">
                          <a:latin typeface="Arial" pitchFamily="34" charset="0"/>
                          <a:cs typeface="Arial" pitchFamily="34" charset="0"/>
                        </a:rPr>
                        <a:t>Iron &amp; Steel</a:t>
                      </a:r>
                    </a:p>
                    <a:p>
                      <a:pPr>
                        <a:lnSpc>
                          <a:spcPct val="150000"/>
                        </a:lnSpc>
                      </a:pPr>
                      <a:r>
                        <a:rPr lang="en-IN" sz="1300" dirty="0">
                          <a:latin typeface="Arial" pitchFamily="34" charset="0"/>
                          <a:cs typeface="Arial" pitchFamily="34" charset="0"/>
                        </a:rPr>
                        <a:t>Pulp &amp; Paper</a:t>
                      </a:r>
                    </a:p>
                  </a:txBody>
                  <a:tcPr/>
                </a:tc>
                <a:tc>
                  <a:txBody>
                    <a:bodyPr/>
                    <a:lstStyle/>
                    <a:p>
                      <a:endParaRPr lang="en-IN" sz="1300">
                        <a:latin typeface="Arial" pitchFamily="34" charset="0"/>
                        <a:cs typeface="Arial" pitchFamily="34" charset="0"/>
                      </a:endParaRPr>
                    </a:p>
                  </a:txBody>
                  <a:tcPr/>
                </a:tc>
                <a:tc>
                  <a:txBody>
                    <a:bodyPr/>
                    <a:lstStyle/>
                    <a:p>
                      <a:pPr>
                        <a:lnSpc>
                          <a:spcPct val="150000"/>
                        </a:lnSpc>
                      </a:pPr>
                      <a:r>
                        <a:rPr lang="en-IN" sz="1300" dirty="0">
                          <a:latin typeface="Arial" pitchFamily="34" charset="0"/>
                          <a:cs typeface="Arial" pitchFamily="34" charset="0"/>
                        </a:rPr>
                        <a:t>Demand Response</a:t>
                      </a:r>
                    </a:p>
                    <a:p>
                      <a:pPr>
                        <a:lnSpc>
                          <a:spcPct val="150000"/>
                        </a:lnSpc>
                      </a:pPr>
                      <a:r>
                        <a:rPr lang="en-IN" sz="1300" dirty="0">
                          <a:latin typeface="Arial" pitchFamily="34" charset="0"/>
                          <a:cs typeface="Arial" pitchFamily="34" charset="0"/>
                        </a:rPr>
                        <a:t>Hydrogen</a:t>
                      </a:r>
                    </a:p>
                    <a:p>
                      <a:pPr>
                        <a:lnSpc>
                          <a:spcPct val="150000"/>
                        </a:lnSpc>
                      </a:pPr>
                      <a:r>
                        <a:rPr lang="en-IN" sz="1300" dirty="0">
                          <a:latin typeface="Arial" pitchFamily="34" charset="0"/>
                          <a:cs typeface="Arial" pitchFamily="34" charset="0"/>
                        </a:rPr>
                        <a:t>Smart Grids</a:t>
                      </a:r>
                    </a:p>
                  </a:txBody>
                  <a:tcPr/>
                </a:tc>
                <a:tc>
                  <a:txBody>
                    <a:bodyPr/>
                    <a:lstStyle/>
                    <a:p>
                      <a:pPr>
                        <a:lnSpc>
                          <a:spcPct val="150000"/>
                        </a:lnSpc>
                      </a:pPr>
                      <a:r>
                        <a:rPr lang="en-IN" sz="1300" dirty="0">
                          <a:latin typeface="Arial" pitchFamily="34" charset="0"/>
                          <a:cs typeface="Arial" pitchFamily="34" charset="0"/>
                        </a:rPr>
                        <a:t>Appliances</a:t>
                      </a:r>
                      <a:r>
                        <a:rPr lang="en-IN" sz="1300" baseline="0" dirty="0">
                          <a:latin typeface="Arial" pitchFamily="34" charset="0"/>
                          <a:cs typeface="Arial" pitchFamily="34" charset="0"/>
                        </a:rPr>
                        <a:t> &amp; Equipment</a:t>
                      </a:r>
                    </a:p>
                    <a:p>
                      <a:pPr>
                        <a:lnSpc>
                          <a:spcPct val="150000"/>
                        </a:lnSpc>
                      </a:pPr>
                      <a:r>
                        <a:rPr lang="en-IN" sz="1300" baseline="0" dirty="0">
                          <a:latin typeface="Arial" pitchFamily="34" charset="0"/>
                          <a:cs typeface="Arial" pitchFamily="34" charset="0"/>
                        </a:rPr>
                        <a:t>Cooling</a:t>
                      </a:r>
                      <a:endParaRPr lang="en-IN" sz="1300" dirty="0">
                        <a:latin typeface="Arial" pitchFamily="34" charset="0"/>
                        <a:cs typeface="Arial" pitchFamily="34" charset="0"/>
                      </a:endParaRPr>
                    </a:p>
                  </a:txBody>
                  <a:tcPr/>
                </a:tc>
                <a:extLst>
                  <a:ext uri="{0D108BD9-81ED-4DB2-BD59-A6C34878D82A}">
                    <a16:rowId xmlns:a16="http://schemas.microsoft.com/office/drawing/2014/main" val="10001"/>
                  </a:ext>
                </a:extLst>
              </a:tr>
              <a:tr h="490852">
                <a:tc>
                  <a:txBody>
                    <a:bodyPr/>
                    <a:lstStyle/>
                    <a:p>
                      <a:endParaRPr lang="en-IN" dirty="0"/>
                    </a:p>
                  </a:txBody>
                  <a:tcPr/>
                </a:tc>
                <a:tc>
                  <a:txBody>
                    <a:bodyPr/>
                    <a:lstStyle/>
                    <a:p>
                      <a:r>
                        <a:rPr lang="en-IN" sz="1300" dirty="0">
                          <a:latin typeface="Arial" pitchFamily="34" charset="0"/>
                          <a:cs typeface="Arial" pitchFamily="34" charset="0"/>
                        </a:rPr>
                        <a:t>CCUS in Power Coal</a:t>
                      </a:r>
                      <a:r>
                        <a:rPr lang="en-IN" sz="1300" baseline="0" dirty="0">
                          <a:latin typeface="Arial" pitchFamily="34" charset="0"/>
                          <a:cs typeface="Arial" pitchFamily="34" charset="0"/>
                        </a:rPr>
                        <a:t> fired Power</a:t>
                      </a:r>
                    </a:p>
                    <a:p>
                      <a:r>
                        <a:rPr lang="en-IN" sz="1300" baseline="0" dirty="0">
                          <a:latin typeface="Arial" pitchFamily="34" charset="0"/>
                          <a:cs typeface="Arial" pitchFamily="34" charset="0"/>
                        </a:rPr>
                        <a:t>Concentrating Solar Power</a:t>
                      </a:r>
                    </a:p>
                    <a:p>
                      <a:r>
                        <a:rPr lang="en-IN" sz="1300" baseline="0" dirty="0">
                          <a:latin typeface="Arial" pitchFamily="34" charset="0"/>
                          <a:cs typeface="Arial" pitchFamily="34" charset="0"/>
                        </a:rPr>
                        <a:t>Geothermal</a:t>
                      </a:r>
                    </a:p>
                    <a:p>
                      <a:r>
                        <a:rPr lang="en-IN" sz="1300" baseline="0" dirty="0">
                          <a:latin typeface="Arial" pitchFamily="34" charset="0"/>
                          <a:cs typeface="Arial" pitchFamily="34" charset="0"/>
                        </a:rPr>
                        <a:t>Ocean</a:t>
                      </a:r>
                      <a:endParaRPr lang="en-IN" sz="1300" dirty="0">
                        <a:latin typeface="Arial" pitchFamily="34" charset="0"/>
                        <a:cs typeface="Arial" pitchFamily="34" charset="0"/>
                      </a:endParaRPr>
                    </a:p>
                  </a:txBody>
                  <a:tcPr/>
                </a:tc>
                <a:tc>
                  <a:txBody>
                    <a:bodyPr/>
                    <a:lstStyle/>
                    <a:p>
                      <a:pPr>
                        <a:lnSpc>
                          <a:spcPct val="150000"/>
                        </a:lnSpc>
                      </a:pPr>
                      <a:r>
                        <a:rPr lang="en-IN" sz="1300" dirty="0">
                          <a:latin typeface="Arial" pitchFamily="34" charset="0"/>
                          <a:cs typeface="Arial" pitchFamily="34" charset="0"/>
                        </a:rPr>
                        <a:t>Fuel Economy</a:t>
                      </a:r>
                    </a:p>
                    <a:p>
                      <a:pPr>
                        <a:lnSpc>
                          <a:spcPct val="150000"/>
                        </a:lnSpc>
                      </a:pPr>
                      <a:r>
                        <a:rPr lang="en-IN" sz="1300" dirty="0">
                          <a:latin typeface="Arial" pitchFamily="34" charset="0"/>
                          <a:cs typeface="Arial" pitchFamily="34" charset="0"/>
                        </a:rPr>
                        <a:t>Transport</a:t>
                      </a:r>
                    </a:p>
                    <a:p>
                      <a:pPr>
                        <a:lnSpc>
                          <a:spcPct val="150000"/>
                        </a:lnSpc>
                      </a:pPr>
                      <a:r>
                        <a:rPr lang="en-IN" sz="1300" dirty="0">
                          <a:latin typeface="Arial" pitchFamily="34" charset="0"/>
                          <a:cs typeface="Arial" pitchFamily="34" charset="0"/>
                        </a:rPr>
                        <a:t>Biofuels</a:t>
                      </a:r>
                    </a:p>
                  </a:txBody>
                  <a:tcPr/>
                </a:tc>
                <a:tc>
                  <a:txBody>
                    <a:bodyPr/>
                    <a:lstStyle/>
                    <a:p>
                      <a:pPr>
                        <a:lnSpc>
                          <a:spcPct val="150000"/>
                        </a:lnSpc>
                      </a:pPr>
                      <a:r>
                        <a:rPr lang="en-IN" sz="1300" dirty="0">
                          <a:latin typeface="Arial" pitchFamily="34" charset="0"/>
                          <a:cs typeface="Arial" pitchFamily="34" charset="0"/>
                        </a:rPr>
                        <a:t>CCUS in Industry &amp; Transformation</a:t>
                      </a:r>
                    </a:p>
                  </a:txBody>
                  <a:tcPr/>
                </a:tc>
                <a:tc>
                  <a:txBody>
                    <a:bodyPr/>
                    <a:lstStyle/>
                    <a:p>
                      <a:pPr>
                        <a:lnSpc>
                          <a:spcPct val="150000"/>
                        </a:lnSpc>
                      </a:pPr>
                      <a:r>
                        <a:rPr lang="en-IN" sz="1300" dirty="0">
                          <a:latin typeface="Arial" pitchFamily="34" charset="0"/>
                          <a:cs typeface="Arial" pitchFamily="34" charset="0"/>
                        </a:rPr>
                        <a:t>Flaring emissions</a:t>
                      </a:r>
                    </a:p>
                    <a:p>
                      <a:pPr>
                        <a:lnSpc>
                          <a:spcPct val="150000"/>
                        </a:lnSpc>
                      </a:pPr>
                      <a:r>
                        <a:rPr lang="en-IN" sz="1300" dirty="0">
                          <a:latin typeface="Arial" pitchFamily="34" charset="0"/>
                          <a:cs typeface="Arial" pitchFamily="34" charset="0"/>
                        </a:rPr>
                        <a:t>Methane emissions from Oil &amp; Gas</a:t>
                      </a:r>
                    </a:p>
                  </a:txBody>
                  <a:tcPr/>
                </a:tc>
                <a:tc>
                  <a:txBody>
                    <a:bodyPr/>
                    <a:lstStyle/>
                    <a:p>
                      <a:endParaRPr lang="en-IN" sz="1300" dirty="0">
                        <a:latin typeface="Arial" pitchFamily="34" charset="0"/>
                        <a:cs typeface="Arial" pitchFamily="34" charset="0"/>
                      </a:endParaRPr>
                    </a:p>
                  </a:txBody>
                  <a:tcPr/>
                </a:tc>
                <a:tc>
                  <a:txBody>
                    <a:bodyPr/>
                    <a:lstStyle/>
                    <a:p>
                      <a:r>
                        <a:rPr lang="en-IN" sz="1300" dirty="0">
                          <a:latin typeface="Arial" pitchFamily="34" charset="0"/>
                          <a:cs typeface="Arial" pitchFamily="34" charset="0"/>
                        </a:rPr>
                        <a:t>Building Envelopes</a:t>
                      </a:r>
                    </a:p>
                    <a:p>
                      <a:r>
                        <a:rPr lang="en-IN" sz="1300" dirty="0">
                          <a:latin typeface="Arial" pitchFamily="34" charset="0"/>
                          <a:cs typeface="Arial" pitchFamily="34" charset="0"/>
                        </a:rPr>
                        <a:t>Heat Pumps</a:t>
                      </a:r>
                    </a:p>
                    <a:p>
                      <a:r>
                        <a:rPr lang="en-IN" sz="1300" dirty="0">
                          <a:latin typeface="Arial" pitchFamily="34" charset="0"/>
                          <a:cs typeface="Arial" pitchFamily="34" charset="0"/>
                        </a:rPr>
                        <a:t>Heating</a:t>
                      </a:r>
                    </a:p>
                  </a:txBody>
                  <a:tcPr/>
                </a:tc>
                <a:extLst>
                  <a:ext uri="{0D108BD9-81ED-4DB2-BD59-A6C34878D82A}">
                    <a16:rowId xmlns:a16="http://schemas.microsoft.com/office/drawing/2014/main" val="10002"/>
                  </a:ext>
                </a:extLst>
              </a:tr>
            </a:tbl>
          </a:graphicData>
        </a:graphic>
      </p:graphicFrame>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568210"/>
            <a:ext cx="911352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 y="1030069"/>
            <a:ext cx="9113520" cy="646331"/>
          </a:xfrm>
          <a:prstGeom prst="rect">
            <a:avLst/>
          </a:prstGeom>
          <a:noFill/>
        </p:spPr>
        <p:txBody>
          <a:bodyPr wrap="square" rtlCol="0">
            <a:spAutoFit/>
          </a:bodyPr>
          <a:lstStyle/>
          <a:p>
            <a:r>
              <a:rPr lang="en-IN" dirty="0"/>
              <a:t>              Power              Transport            Industry           Fuel Supply            Energy              Buildings							 Integration</a:t>
            </a:r>
          </a:p>
        </p:txBody>
      </p:sp>
      <p:sp>
        <p:nvSpPr>
          <p:cNvPr id="7" name="TextBox 6"/>
          <p:cNvSpPr txBox="1"/>
          <p:nvPr/>
        </p:nvSpPr>
        <p:spPr>
          <a:xfrm rot="16200000">
            <a:off x="-178928" y="1981728"/>
            <a:ext cx="1184390" cy="338554"/>
          </a:xfrm>
          <a:prstGeom prst="rect">
            <a:avLst/>
          </a:prstGeom>
          <a:noFill/>
        </p:spPr>
        <p:txBody>
          <a:bodyPr wrap="square" rtlCol="0">
            <a:spAutoFit/>
          </a:bodyPr>
          <a:lstStyle/>
          <a:p>
            <a:r>
              <a:rPr lang="en-IN" sz="1600" b="1" dirty="0">
                <a:solidFill>
                  <a:srgbClr val="FFFF00"/>
                </a:solidFill>
              </a:rPr>
              <a:t>ON  TRACK</a:t>
            </a:r>
          </a:p>
        </p:txBody>
      </p:sp>
      <p:sp>
        <p:nvSpPr>
          <p:cNvPr id="10" name="TextBox 9"/>
          <p:cNvSpPr txBox="1"/>
          <p:nvPr/>
        </p:nvSpPr>
        <p:spPr>
          <a:xfrm rot="16200000">
            <a:off x="-673388" y="3593811"/>
            <a:ext cx="2286000" cy="584775"/>
          </a:xfrm>
          <a:prstGeom prst="rect">
            <a:avLst/>
          </a:prstGeom>
          <a:noFill/>
        </p:spPr>
        <p:txBody>
          <a:bodyPr wrap="square" rtlCol="0">
            <a:spAutoFit/>
          </a:bodyPr>
          <a:lstStyle/>
          <a:p>
            <a:pPr algn="ctr"/>
            <a:r>
              <a:rPr lang="en-IN" sz="1600" b="1" dirty="0">
                <a:solidFill>
                  <a:srgbClr val="0070C0"/>
                </a:solidFill>
              </a:rPr>
              <a:t>MORE EFFORTS REQUIRED</a:t>
            </a:r>
          </a:p>
        </p:txBody>
      </p:sp>
      <p:sp>
        <p:nvSpPr>
          <p:cNvPr id="11" name="TextBox 10"/>
          <p:cNvSpPr txBox="1"/>
          <p:nvPr/>
        </p:nvSpPr>
        <p:spPr>
          <a:xfrm rot="16200000">
            <a:off x="-122583" y="5592417"/>
            <a:ext cx="1184390" cy="584775"/>
          </a:xfrm>
          <a:prstGeom prst="rect">
            <a:avLst/>
          </a:prstGeom>
          <a:noFill/>
        </p:spPr>
        <p:txBody>
          <a:bodyPr wrap="square" rtlCol="0">
            <a:spAutoFit/>
          </a:bodyPr>
          <a:lstStyle/>
          <a:p>
            <a:pPr algn="ctr"/>
            <a:r>
              <a:rPr lang="en-IN" sz="1600" b="1" dirty="0">
                <a:solidFill>
                  <a:srgbClr val="0070C0"/>
                </a:solidFill>
              </a:rPr>
              <a:t>NOT ON  TRACK</a:t>
            </a:r>
          </a:p>
        </p:txBody>
      </p:sp>
    </p:spTree>
    <p:extLst>
      <p:ext uri="{BB962C8B-B14F-4D97-AF65-F5344CB8AC3E}">
        <p14:creationId xmlns:p14="http://schemas.microsoft.com/office/powerpoint/2010/main" val="1983424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8629"/>
          </a:xfrm>
          <a:solidFill>
            <a:schemeClr val="accent2"/>
          </a:solidFill>
        </p:spPr>
        <p:txBody>
          <a:bodyPr>
            <a:normAutofit fontScale="90000"/>
          </a:bodyPr>
          <a:lstStyle/>
          <a:p>
            <a:pPr algn="ctr"/>
            <a:r>
              <a:rPr lang="en-US" b="1" dirty="0">
                <a:solidFill>
                  <a:schemeClr val="bg1"/>
                </a:solidFill>
                <a:latin typeface="+mn-lt"/>
              </a:rPr>
              <a:t>Towards Clean Energy Transition</a:t>
            </a:r>
            <a:endParaRPr lang="en-IN" b="1" dirty="0">
              <a:solidFill>
                <a:schemeClr val="bg1"/>
              </a:solidFill>
              <a:latin typeface="+mn-lt"/>
            </a:endParaRPr>
          </a:p>
        </p:txBody>
      </p:sp>
      <p:sp>
        <p:nvSpPr>
          <p:cNvPr id="5" name="Rectangle 4"/>
          <p:cNvSpPr/>
          <p:nvPr/>
        </p:nvSpPr>
        <p:spPr>
          <a:xfrm>
            <a:off x="79828" y="638629"/>
            <a:ext cx="8984343" cy="5324535"/>
          </a:xfrm>
          <a:prstGeom prst="rect">
            <a:avLst/>
          </a:prstGeom>
        </p:spPr>
        <p:txBody>
          <a:bodyPr wrap="square">
            <a:spAutoFit/>
          </a:bodyPr>
          <a:lstStyle/>
          <a:p>
            <a:pPr defTabSz="914400" eaLnBrk="0" fontAlgn="base" hangingPunct="0">
              <a:spcBef>
                <a:spcPct val="0"/>
              </a:spcBef>
              <a:spcAft>
                <a:spcPct val="0"/>
              </a:spcAft>
            </a:pPr>
            <a:r>
              <a:rPr lang="en-US" sz="2000" dirty="0"/>
              <a:t>India is walking on a tight rope as it tries to balance - meeting energy security for its 1.4 billion population and at the same time contributing to global efforts to reduce GHG emissions. Following path is being followed for a clean energy transition:</a:t>
            </a:r>
          </a:p>
          <a:p>
            <a:pPr defTabSz="914400" eaLnBrk="0" fontAlgn="base" hangingPunct="0">
              <a:spcBef>
                <a:spcPct val="0"/>
              </a:spcBef>
              <a:spcAft>
                <a:spcPct val="0"/>
              </a:spcAft>
            </a:pPr>
            <a:endParaRPr lang="en-US" sz="2000" dirty="0"/>
          </a:p>
          <a:p>
            <a:pPr marL="342900" indent="-342900" algn="just" defTabSz="914400" eaLnBrk="0" fontAlgn="base" hangingPunct="0">
              <a:spcBef>
                <a:spcPct val="0"/>
              </a:spcBef>
              <a:spcAft>
                <a:spcPct val="0"/>
              </a:spcAft>
              <a:buFont typeface="+mj-lt"/>
              <a:buAutoNum type="arabicPeriod"/>
            </a:pPr>
            <a:r>
              <a:rPr lang="en-US" sz="2000" dirty="0"/>
              <a:t>National coal gasification mission to gasify 100 MT of coal using clean coal technology</a:t>
            </a:r>
          </a:p>
          <a:p>
            <a:pPr marL="342900" indent="-342900" algn="just" defTabSz="914400" eaLnBrk="0" fontAlgn="base" hangingPunct="0">
              <a:spcBef>
                <a:spcPct val="0"/>
              </a:spcBef>
              <a:spcAft>
                <a:spcPct val="0"/>
              </a:spcAft>
              <a:buFont typeface="+mj-lt"/>
              <a:buAutoNum type="arabicPeriod"/>
            </a:pPr>
            <a:endParaRPr lang="en-US" sz="2000" dirty="0"/>
          </a:p>
          <a:p>
            <a:pPr marL="342900" indent="-342900" algn="just" defTabSz="914400" eaLnBrk="0" fontAlgn="base" hangingPunct="0">
              <a:spcBef>
                <a:spcPct val="0"/>
              </a:spcBef>
              <a:spcAft>
                <a:spcPct val="0"/>
              </a:spcAft>
              <a:buFont typeface="+mj-lt"/>
              <a:buAutoNum type="arabicPeriod"/>
            </a:pPr>
            <a:r>
              <a:rPr lang="en-US" sz="2000" dirty="0"/>
              <a:t>To curb CO2 emissions from industries (power, steel, cement etc.), setting up Carbon Capture Utilization and Storage (CCUS) to lower the footprint. </a:t>
            </a:r>
          </a:p>
          <a:p>
            <a:pPr marL="342900" indent="-342900" algn="just" defTabSz="914400" eaLnBrk="0" fontAlgn="base" hangingPunct="0">
              <a:spcBef>
                <a:spcPct val="0"/>
              </a:spcBef>
              <a:spcAft>
                <a:spcPct val="0"/>
              </a:spcAft>
              <a:buFont typeface="+mj-lt"/>
              <a:buAutoNum type="arabicPeriod"/>
            </a:pPr>
            <a:endParaRPr lang="en-US" sz="2000" dirty="0"/>
          </a:p>
          <a:p>
            <a:pPr marL="342900" indent="-342900" algn="just" defTabSz="914400" eaLnBrk="0" fontAlgn="base" hangingPunct="0">
              <a:spcBef>
                <a:spcPct val="0"/>
              </a:spcBef>
              <a:spcAft>
                <a:spcPct val="0"/>
              </a:spcAft>
              <a:buFont typeface="+mj-lt"/>
              <a:buAutoNum type="arabicPeriod"/>
            </a:pPr>
            <a:r>
              <a:rPr lang="en-US" sz="2000" dirty="0"/>
              <a:t>Utilizing captured CO2 for green methanol production, aggregate production, graphene etc. </a:t>
            </a:r>
          </a:p>
          <a:p>
            <a:pPr marL="342900" indent="-342900" algn="just" defTabSz="914400" eaLnBrk="0" fontAlgn="base" hangingPunct="0">
              <a:spcBef>
                <a:spcPct val="0"/>
              </a:spcBef>
              <a:spcAft>
                <a:spcPct val="0"/>
              </a:spcAft>
              <a:buFont typeface="+mj-lt"/>
              <a:buAutoNum type="arabicPeriod"/>
            </a:pPr>
            <a:endParaRPr lang="en-US" sz="2000" dirty="0"/>
          </a:p>
          <a:p>
            <a:pPr marL="342900" indent="-342900" algn="just" defTabSz="914400" eaLnBrk="0" fontAlgn="base" hangingPunct="0">
              <a:spcBef>
                <a:spcPct val="0"/>
              </a:spcBef>
              <a:spcAft>
                <a:spcPct val="0"/>
              </a:spcAft>
              <a:buFont typeface="+mj-lt"/>
              <a:buAutoNum type="arabicPeriod"/>
            </a:pPr>
            <a:r>
              <a:rPr lang="en-US" sz="2000" dirty="0"/>
              <a:t>National Green Hydrogen Mission</a:t>
            </a:r>
          </a:p>
          <a:p>
            <a:pPr marL="342900" indent="-342900" algn="just" defTabSz="914400" eaLnBrk="0" fontAlgn="base" hangingPunct="0">
              <a:spcBef>
                <a:spcPct val="0"/>
              </a:spcBef>
              <a:spcAft>
                <a:spcPct val="0"/>
              </a:spcAft>
              <a:buFont typeface="+mj-lt"/>
              <a:buAutoNum type="arabicPeriod"/>
            </a:pPr>
            <a:endParaRPr lang="en-US" sz="2000" dirty="0"/>
          </a:p>
          <a:p>
            <a:pPr marL="342900" indent="-342900" algn="just" defTabSz="914400" eaLnBrk="0" fontAlgn="base" hangingPunct="0">
              <a:spcBef>
                <a:spcPct val="0"/>
              </a:spcBef>
              <a:spcAft>
                <a:spcPct val="0"/>
              </a:spcAft>
              <a:buFont typeface="+mj-lt"/>
              <a:buAutoNum type="arabicPeriod"/>
            </a:pPr>
            <a:r>
              <a:rPr lang="en-US" sz="2000" dirty="0"/>
              <a:t>Introduction of BS VI fuel , renewable fuels and infrastructure for energy and fuel distribution for energy transition in transport sector. </a:t>
            </a:r>
          </a:p>
        </p:txBody>
      </p:sp>
      <p:sp>
        <p:nvSpPr>
          <p:cNvPr id="6" name="Rectangle 5"/>
          <p:cNvSpPr/>
          <p:nvPr/>
        </p:nvSpPr>
        <p:spPr>
          <a:xfrm>
            <a:off x="0" y="5862100"/>
            <a:ext cx="9136742" cy="1015663"/>
          </a:xfrm>
          <a:prstGeom prst="rect">
            <a:avLst/>
          </a:prstGeom>
        </p:spPr>
        <p:txBody>
          <a:bodyPr wrap="square">
            <a:spAutoFit/>
          </a:bodyPr>
          <a:lstStyle/>
          <a:p>
            <a:pPr defTabSz="914400" eaLnBrk="0" fontAlgn="base" hangingPunct="0">
              <a:spcBef>
                <a:spcPct val="0"/>
              </a:spcBef>
              <a:spcAft>
                <a:spcPct val="0"/>
              </a:spcAft>
            </a:pPr>
            <a:r>
              <a:rPr lang="en-US" altLang="en-US" sz="2000" b="1" dirty="0">
                <a:solidFill>
                  <a:srgbClr val="C00000"/>
                </a:solidFill>
                <a:cs typeface="Times New Roman" panose="02020603050405020304" pitchFamily="18" charset="0"/>
              </a:rPr>
              <a:t>As India is traversing its energy transition journey, its success story would be written in the annals of history and would serve as a source of inspiration for clean energy transition all over the world</a:t>
            </a:r>
          </a:p>
        </p:txBody>
      </p:sp>
    </p:spTree>
    <p:extLst>
      <p:ext uri="{BB962C8B-B14F-4D97-AF65-F5344CB8AC3E}">
        <p14:creationId xmlns:p14="http://schemas.microsoft.com/office/powerpoint/2010/main" val="4152622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154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6641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10" t="30657" r="4117" b="5297"/>
          <a:stretch/>
        </p:blipFill>
        <p:spPr bwMode="auto">
          <a:xfrm>
            <a:off x="0" y="846161"/>
            <a:ext cx="9144000" cy="433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0"/>
            <a:ext cx="9144000" cy="707886"/>
          </a:xfrm>
          <a:prstGeom prst="rect">
            <a:avLst/>
          </a:prstGeom>
          <a:solidFill>
            <a:srgbClr val="C00000"/>
          </a:solidFill>
        </p:spPr>
        <p:txBody>
          <a:bodyPr wrap="square" rtlCol="0">
            <a:spAutoFit/>
          </a:bodyPr>
          <a:lstStyle/>
          <a:p>
            <a:r>
              <a:rPr lang="en-US" sz="4000" b="1" dirty="0">
                <a:solidFill>
                  <a:prstClr val="white"/>
                </a:solidFill>
              </a:rPr>
              <a:t>Transforming Coal for the Future</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950" t="69418" r="64477" b="13755"/>
          <a:stretch/>
        </p:blipFill>
        <p:spPr bwMode="auto">
          <a:xfrm>
            <a:off x="0" y="5181600"/>
            <a:ext cx="5257800" cy="168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324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ndia will not be able to achieve its renewable energy targets anytime soon"/>
          <p:cNvPicPr>
            <a:picLocks noChangeAspect="1" noChangeArrowheads="1"/>
          </p:cNvPicPr>
          <p:nvPr/>
        </p:nvPicPr>
        <p:blipFill rotWithShape="1">
          <a:blip r:embed="rId2">
            <a:extLst>
              <a:ext uri="{28A0092B-C50C-407E-A947-70E740481C1C}">
                <a14:useLocalDpi xmlns:a14="http://schemas.microsoft.com/office/drawing/2010/main" val="0"/>
              </a:ext>
            </a:extLst>
          </a:blip>
          <a:srcRect b="35879"/>
          <a:stretch/>
        </p:blipFill>
        <p:spPr bwMode="auto">
          <a:xfrm>
            <a:off x="4832048" y="801339"/>
            <a:ext cx="3961331" cy="34658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3821"/>
            <a:ext cx="9144000" cy="697518"/>
          </a:xfrm>
          <a:solidFill>
            <a:srgbClr val="92D050"/>
          </a:solidFill>
        </p:spPr>
        <p:txBody>
          <a:bodyPr>
            <a:noAutofit/>
          </a:bodyPr>
          <a:lstStyle/>
          <a:p>
            <a:pPr algn="ctr"/>
            <a:r>
              <a:rPr lang="en-US" sz="3600" b="1" dirty="0">
                <a:latin typeface="Bookman Old Style" panose="02050604050505020204" pitchFamily="18" charset="0"/>
              </a:rPr>
              <a:t>Coal as a Major Source of Energy Mix</a:t>
            </a:r>
            <a:endParaRPr lang="en-IN" sz="3600" b="1" dirty="0">
              <a:latin typeface="Bookman Old Style" panose="02050604050505020204" pitchFamily="18" charset="0"/>
            </a:endParaRPr>
          </a:p>
        </p:txBody>
      </p:sp>
      <p:pic>
        <p:nvPicPr>
          <p:cNvPr id="1026" name="Picture 2" descr="coal: Coal is here to stay despite India&amp;amp;#39;s ambitious goals for renewable  energy - The Economic Times"/>
          <p:cNvPicPr>
            <a:picLocks noChangeAspect="1" noChangeArrowheads="1"/>
          </p:cNvPicPr>
          <p:nvPr/>
        </p:nvPicPr>
        <p:blipFill rotWithShape="1">
          <a:blip r:embed="rId3">
            <a:extLst>
              <a:ext uri="{28A0092B-C50C-407E-A947-70E740481C1C}">
                <a14:useLocalDpi xmlns:a14="http://schemas.microsoft.com/office/drawing/2010/main" val="0"/>
              </a:ext>
            </a:extLst>
          </a:blip>
          <a:srcRect l="4279" r="4295" b="17395"/>
          <a:stretch/>
        </p:blipFill>
        <p:spPr bwMode="auto">
          <a:xfrm>
            <a:off x="204203" y="801340"/>
            <a:ext cx="4107750" cy="47042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05997" y="4267200"/>
            <a:ext cx="4561803" cy="707886"/>
          </a:xfrm>
          <a:prstGeom prst="rect">
            <a:avLst/>
          </a:prstGeom>
          <a:solidFill>
            <a:srgbClr val="002060"/>
          </a:solidFill>
        </p:spPr>
        <p:txBody>
          <a:bodyPr wrap="square">
            <a:spAutoFit/>
          </a:bodyPr>
          <a:lstStyle/>
          <a:p>
            <a:pPr algn="ctr"/>
            <a:r>
              <a:rPr lang="en-US" sz="2000" b="1" dirty="0">
                <a:solidFill>
                  <a:srgbClr val="FFFF00"/>
                </a:solidFill>
                <a:latin typeface="Bookman Old Style" panose="02050604050505020204" pitchFamily="18" charset="0"/>
              </a:rPr>
              <a:t>Estimates of coal demand projections for 2030</a:t>
            </a:r>
            <a:endParaRPr lang="en-IN" sz="2000" b="1" dirty="0">
              <a:solidFill>
                <a:srgbClr val="FFFF00"/>
              </a:solidFill>
              <a:latin typeface="Bookman Old Style" panose="020506040505050202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982934982"/>
              </p:ext>
            </p:extLst>
          </p:nvPr>
        </p:nvGraphicFramePr>
        <p:xfrm>
          <a:off x="4516157" y="4953000"/>
          <a:ext cx="4551644" cy="1714500"/>
        </p:xfrm>
        <a:graphic>
          <a:graphicData uri="http://schemas.openxmlformats.org/drawingml/2006/table">
            <a:tbl>
              <a:tblPr firstRow="1" firstCol="1" bandRow="1">
                <a:tableStyleId>{5940675A-B579-460E-94D1-54222C63F5DA}</a:tableStyleId>
              </a:tblPr>
              <a:tblGrid>
                <a:gridCol w="3323759">
                  <a:extLst>
                    <a:ext uri="{9D8B030D-6E8A-4147-A177-3AD203B41FA5}">
                      <a16:colId xmlns:a16="http://schemas.microsoft.com/office/drawing/2014/main" val="20000"/>
                    </a:ext>
                  </a:extLst>
                </a:gridCol>
                <a:gridCol w="1227885">
                  <a:extLst>
                    <a:ext uri="{9D8B030D-6E8A-4147-A177-3AD203B41FA5}">
                      <a16:colId xmlns:a16="http://schemas.microsoft.com/office/drawing/2014/main" val="20001"/>
                    </a:ext>
                  </a:extLst>
                </a:gridCol>
              </a:tblGrid>
              <a:tr h="241793">
                <a:tc>
                  <a:txBody>
                    <a:bodyPr/>
                    <a:lstStyle/>
                    <a:p>
                      <a:pPr algn="ctr">
                        <a:lnSpc>
                          <a:spcPct val="150000"/>
                        </a:lnSpc>
                        <a:spcAft>
                          <a:spcPts val="0"/>
                        </a:spcAft>
                      </a:pPr>
                      <a:r>
                        <a:rPr lang="en-IN" sz="1500" b="1" dirty="0">
                          <a:effectLst/>
                          <a:latin typeface="Bookman Old Style" panose="02050604050505020204" pitchFamily="18" charset="0"/>
                          <a:cs typeface="Arial" panose="020B0604020202020204" pitchFamily="34" charset="0"/>
                        </a:rPr>
                        <a:t>Sector</a:t>
                      </a:r>
                      <a:endParaRPr lang="en-IN" sz="1500" b="1" dirty="0">
                        <a:effectLst/>
                        <a:latin typeface="Bookman Old Style" panose="02050604050505020204" pitchFamily="18" charset="0"/>
                        <a:ea typeface="Calibri"/>
                        <a:cs typeface="Arial" pitchFamily="34"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r>
                        <a:rPr lang="en-IN" sz="1500" b="1" dirty="0">
                          <a:effectLst/>
                          <a:latin typeface="Bookman Old Style" panose="02050604050505020204" pitchFamily="18" charset="0"/>
                          <a:cs typeface="Arial" panose="020B0604020202020204" pitchFamily="34" charset="0"/>
                        </a:rPr>
                        <a:t>2030</a:t>
                      </a:r>
                      <a:endParaRPr lang="en-IN" sz="1500" b="1" dirty="0">
                        <a:effectLst/>
                        <a:latin typeface="Bookman Old Style" panose="02050604050505020204" pitchFamily="18" charset="0"/>
                        <a:ea typeface="Calibri"/>
                        <a:cs typeface="Arial" pitchFamily="34"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10000"/>
                  </a:ext>
                </a:extLst>
              </a:tr>
              <a:tr h="243269">
                <a:tc>
                  <a:txBody>
                    <a:bodyPr/>
                    <a:lstStyle/>
                    <a:p>
                      <a:pPr algn="ctr">
                        <a:lnSpc>
                          <a:spcPct val="150000"/>
                        </a:lnSpc>
                        <a:spcAft>
                          <a:spcPts val="0"/>
                        </a:spcAft>
                      </a:pPr>
                      <a:r>
                        <a:rPr lang="en-IN" sz="1500" b="0" dirty="0">
                          <a:effectLst/>
                          <a:latin typeface="Bookman Old Style" panose="02050604050505020204" pitchFamily="18" charset="0"/>
                          <a:cs typeface="Arial" panose="020B0604020202020204" pitchFamily="34" charset="0"/>
                        </a:rPr>
                        <a:t>Utility electricity generation (MT)</a:t>
                      </a:r>
                      <a:endParaRPr lang="en-IN" sz="1500" b="0" dirty="0">
                        <a:effectLst/>
                        <a:latin typeface="Bookman Old Style" panose="02050604050505020204" pitchFamily="18" charset="0"/>
                        <a:ea typeface="Calibri"/>
                        <a:cs typeface="Arial" pitchFamily="34" charset="0"/>
                      </a:endParaRPr>
                    </a:p>
                  </a:txBody>
                  <a:tcPr marL="51435" marR="51435" marT="0" marB="0" anchor="ctr"/>
                </a:tc>
                <a:tc>
                  <a:txBody>
                    <a:bodyPr/>
                    <a:lstStyle/>
                    <a:p>
                      <a:pPr algn="ctr">
                        <a:lnSpc>
                          <a:spcPct val="150000"/>
                        </a:lnSpc>
                        <a:spcAft>
                          <a:spcPts val="0"/>
                        </a:spcAft>
                      </a:pPr>
                      <a:r>
                        <a:rPr lang="en-IN" sz="1500" dirty="0">
                          <a:effectLst/>
                          <a:latin typeface="Bookman Old Style" panose="02050604050505020204" pitchFamily="18" charset="0"/>
                          <a:cs typeface="Arial" panose="020B0604020202020204" pitchFamily="34" charset="0"/>
                        </a:rPr>
                        <a:t>800 – 875</a:t>
                      </a:r>
                      <a:endParaRPr lang="en-IN" sz="1500" dirty="0">
                        <a:effectLst/>
                        <a:latin typeface="Bookman Old Style" panose="02050604050505020204" pitchFamily="18" charset="0"/>
                        <a:ea typeface="Calibri"/>
                        <a:cs typeface="Arial" pitchFamily="34" charset="0"/>
                      </a:endParaRPr>
                    </a:p>
                  </a:txBody>
                  <a:tcPr marL="51435" marR="51435" marT="0" marB="0" anchor="ctr"/>
                </a:tc>
                <a:extLst>
                  <a:ext uri="{0D108BD9-81ED-4DB2-BD59-A6C34878D82A}">
                    <a16:rowId xmlns:a16="http://schemas.microsoft.com/office/drawing/2014/main" val="10001"/>
                  </a:ext>
                </a:extLst>
              </a:tr>
              <a:tr h="243269">
                <a:tc>
                  <a:txBody>
                    <a:bodyPr/>
                    <a:lstStyle/>
                    <a:p>
                      <a:pPr algn="ctr">
                        <a:lnSpc>
                          <a:spcPct val="150000"/>
                        </a:lnSpc>
                        <a:spcAft>
                          <a:spcPts val="0"/>
                        </a:spcAft>
                      </a:pPr>
                      <a:r>
                        <a:rPr lang="en-IN" sz="1500" b="0" dirty="0">
                          <a:effectLst/>
                          <a:latin typeface="Bookman Old Style" panose="02050604050505020204" pitchFamily="18" charset="0"/>
                          <a:cs typeface="Arial" panose="020B0604020202020204" pitchFamily="34" charset="0"/>
                        </a:rPr>
                        <a:t>Industrial demand (MT)</a:t>
                      </a:r>
                      <a:endParaRPr lang="en-IN" sz="1500" b="0" dirty="0">
                        <a:effectLst/>
                        <a:latin typeface="Bookman Old Style" panose="02050604050505020204" pitchFamily="18" charset="0"/>
                        <a:ea typeface="Calibri"/>
                        <a:cs typeface="Arial" pitchFamily="34" charset="0"/>
                      </a:endParaRPr>
                    </a:p>
                  </a:txBody>
                  <a:tcPr marL="51435" marR="51435" marT="0" marB="0" anchor="ctr"/>
                </a:tc>
                <a:tc>
                  <a:txBody>
                    <a:bodyPr/>
                    <a:lstStyle/>
                    <a:p>
                      <a:pPr algn="ctr">
                        <a:lnSpc>
                          <a:spcPct val="150000"/>
                        </a:lnSpc>
                        <a:spcAft>
                          <a:spcPts val="0"/>
                        </a:spcAft>
                      </a:pPr>
                      <a:r>
                        <a:rPr lang="en-IN" sz="1500" dirty="0">
                          <a:effectLst/>
                          <a:latin typeface="Bookman Old Style" panose="02050604050505020204" pitchFamily="18" charset="0"/>
                          <a:cs typeface="Arial" panose="020B0604020202020204" pitchFamily="34" charset="0"/>
                        </a:rPr>
                        <a:t>262- 310</a:t>
                      </a:r>
                      <a:endParaRPr lang="en-IN" sz="1500" dirty="0">
                        <a:effectLst/>
                        <a:latin typeface="Bookman Old Style" panose="02050604050505020204" pitchFamily="18" charset="0"/>
                        <a:ea typeface="Calibri"/>
                        <a:cs typeface="Arial" pitchFamily="34" charset="0"/>
                      </a:endParaRPr>
                    </a:p>
                  </a:txBody>
                  <a:tcPr marL="51435" marR="51435" marT="0" marB="0" anchor="ctr"/>
                </a:tc>
                <a:extLst>
                  <a:ext uri="{0D108BD9-81ED-4DB2-BD59-A6C34878D82A}">
                    <a16:rowId xmlns:a16="http://schemas.microsoft.com/office/drawing/2014/main" val="10002"/>
                  </a:ext>
                </a:extLst>
              </a:tr>
              <a:tr h="243269">
                <a:tc>
                  <a:txBody>
                    <a:bodyPr/>
                    <a:lstStyle/>
                    <a:p>
                      <a:pPr algn="ctr">
                        <a:lnSpc>
                          <a:spcPct val="150000"/>
                        </a:lnSpc>
                        <a:spcAft>
                          <a:spcPts val="0"/>
                        </a:spcAft>
                      </a:pPr>
                      <a:r>
                        <a:rPr lang="en-IN" sz="1500" b="0" dirty="0">
                          <a:effectLst/>
                          <a:latin typeface="Bookman Old Style" panose="02050604050505020204" pitchFamily="18" charset="0"/>
                          <a:cs typeface="Arial" panose="020B0604020202020204" pitchFamily="34" charset="0"/>
                        </a:rPr>
                        <a:t>Captive electricity generation (MT)</a:t>
                      </a:r>
                      <a:endParaRPr lang="en-IN" sz="1500" b="0" dirty="0">
                        <a:effectLst/>
                        <a:latin typeface="Bookman Old Style" panose="02050604050505020204" pitchFamily="18" charset="0"/>
                        <a:ea typeface="Calibri"/>
                        <a:cs typeface="Arial" pitchFamily="34" charset="0"/>
                      </a:endParaRPr>
                    </a:p>
                  </a:txBody>
                  <a:tcPr marL="51435" marR="51435" marT="0" marB="0" anchor="ctr"/>
                </a:tc>
                <a:tc>
                  <a:txBody>
                    <a:bodyPr/>
                    <a:lstStyle/>
                    <a:p>
                      <a:pPr algn="ctr">
                        <a:lnSpc>
                          <a:spcPct val="150000"/>
                        </a:lnSpc>
                        <a:spcAft>
                          <a:spcPts val="0"/>
                        </a:spcAft>
                      </a:pPr>
                      <a:r>
                        <a:rPr lang="en-IN" sz="1500" dirty="0">
                          <a:effectLst/>
                          <a:latin typeface="Bookman Old Style" panose="02050604050505020204" pitchFamily="18" charset="0"/>
                          <a:cs typeface="Arial" panose="020B0604020202020204" pitchFamily="34" charset="0"/>
                        </a:rPr>
                        <a:t>130 – 140</a:t>
                      </a:r>
                      <a:endParaRPr lang="en-IN" sz="1500" dirty="0">
                        <a:effectLst/>
                        <a:latin typeface="Bookman Old Style" panose="02050604050505020204" pitchFamily="18" charset="0"/>
                        <a:ea typeface="Calibri"/>
                        <a:cs typeface="Arial" pitchFamily="34" charset="0"/>
                      </a:endParaRPr>
                    </a:p>
                  </a:txBody>
                  <a:tcPr marL="51435" marR="51435" marT="0" marB="0" anchor="ctr"/>
                </a:tc>
                <a:extLst>
                  <a:ext uri="{0D108BD9-81ED-4DB2-BD59-A6C34878D82A}">
                    <a16:rowId xmlns:a16="http://schemas.microsoft.com/office/drawing/2014/main" val="10003"/>
                  </a:ext>
                </a:extLst>
              </a:tr>
              <a:tr h="241793">
                <a:tc>
                  <a:txBody>
                    <a:bodyPr/>
                    <a:lstStyle/>
                    <a:p>
                      <a:pPr algn="ctr">
                        <a:lnSpc>
                          <a:spcPct val="150000"/>
                        </a:lnSpc>
                        <a:spcAft>
                          <a:spcPts val="0"/>
                        </a:spcAft>
                      </a:pPr>
                      <a:r>
                        <a:rPr lang="en-IN" sz="1500" b="1" dirty="0">
                          <a:effectLst/>
                          <a:latin typeface="Bookman Old Style" panose="02050604050505020204" pitchFamily="18" charset="0"/>
                          <a:cs typeface="Arial" panose="020B0604020202020204" pitchFamily="34" charset="0"/>
                        </a:rPr>
                        <a:t>Total  (MT)</a:t>
                      </a:r>
                      <a:endParaRPr lang="en-IN" sz="1500" b="1" dirty="0">
                        <a:effectLst/>
                        <a:latin typeface="Bookman Old Style" panose="02050604050505020204" pitchFamily="18" charset="0"/>
                        <a:ea typeface="Calibri"/>
                        <a:cs typeface="Arial" pitchFamily="34" charset="0"/>
                      </a:endParaRPr>
                    </a:p>
                  </a:txBody>
                  <a:tcPr marL="51435" marR="51435" marT="0" marB="0" anchor="ctr">
                    <a:solidFill>
                      <a:schemeClr val="accent2">
                        <a:lumMod val="40000"/>
                        <a:lumOff val="60000"/>
                      </a:schemeClr>
                    </a:solidFill>
                  </a:tcPr>
                </a:tc>
                <a:tc>
                  <a:txBody>
                    <a:bodyPr/>
                    <a:lstStyle/>
                    <a:p>
                      <a:pPr algn="ctr">
                        <a:lnSpc>
                          <a:spcPct val="150000"/>
                        </a:lnSpc>
                        <a:spcAft>
                          <a:spcPts val="0"/>
                        </a:spcAft>
                      </a:pPr>
                      <a:r>
                        <a:rPr lang="en-IN" sz="1500" b="1" dirty="0">
                          <a:effectLst/>
                          <a:latin typeface="Bookman Old Style" panose="02050604050505020204" pitchFamily="18" charset="0"/>
                          <a:cs typeface="Arial" panose="020B0604020202020204" pitchFamily="34" charset="0"/>
                        </a:rPr>
                        <a:t>1192-1325</a:t>
                      </a:r>
                      <a:endParaRPr lang="en-IN" sz="1500" b="1" dirty="0">
                        <a:effectLst/>
                        <a:latin typeface="Bookman Old Style" panose="02050604050505020204" pitchFamily="18" charset="0"/>
                        <a:ea typeface="Calibri"/>
                        <a:cs typeface="Arial" pitchFamily="34" charset="0"/>
                      </a:endParaRPr>
                    </a:p>
                  </a:txBody>
                  <a:tcPr marL="51435" marR="51435" marT="0" marB="0" anchor="ctr">
                    <a:solidFill>
                      <a:schemeClr val="accent2">
                        <a:lumMod val="40000"/>
                        <a:lumOff val="6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19149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926" t="5945" r="9729" b="29752"/>
          <a:stretch/>
        </p:blipFill>
        <p:spPr>
          <a:xfrm>
            <a:off x="381000" y="46433"/>
            <a:ext cx="8676640" cy="6811567"/>
          </a:xfrm>
          <a:prstGeom prst="rect">
            <a:avLst/>
          </a:prstGeom>
        </p:spPr>
      </p:pic>
      <p:sp>
        <p:nvSpPr>
          <p:cNvPr id="2" name="Title 1"/>
          <p:cNvSpPr>
            <a:spLocks noGrp="1"/>
          </p:cNvSpPr>
          <p:nvPr>
            <p:ph type="title"/>
          </p:nvPr>
        </p:nvSpPr>
        <p:spPr>
          <a:xfrm>
            <a:off x="0" y="0"/>
            <a:ext cx="4038600" cy="994172"/>
          </a:xfrm>
        </p:spPr>
        <p:txBody>
          <a:bodyPr>
            <a:noAutofit/>
          </a:bodyPr>
          <a:lstStyle/>
          <a:p>
            <a:r>
              <a:rPr lang="en-US" sz="2000" b="1" u="sng" dirty="0">
                <a:solidFill>
                  <a:srgbClr val="0070C0"/>
                </a:solidFill>
                <a:latin typeface="Bookman Old Style" panose="02050604050505020204" pitchFamily="18" charset="0"/>
              </a:rPr>
              <a:t>PRODUCTS FROM COAL, COAL RESOURCES, ASH, &amp; BY PRODUCTS </a:t>
            </a:r>
            <a:endParaRPr lang="en-IN" sz="2000" b="1" u="sng" dirty="0">
              <a:solidFill>
                <a:srgbClr val="0070C0"/>
              </a:solidFill>
              <a:latin typeface="Bookman Old Style" panose="02050604050505020204" pitchFamily="18" charset="0"/>
            </a:endParaRPr>
          </a:p>
        </p:txBody>
      </p:sp>
    </p:spTree>
    <p:extLst>
      <p:ext uri="{BB962C8B-B14F-4D97-AF65-F5344CB8AC3E}">
        <p14:creationId xmlns:p14="http://schemas.microsoft.com/office/powerpoint/2010/main" val="2477940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Lenovo\Desktop\000000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40052"/>
            <a:ext cx="8686800" cy="6665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015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00329"/>
          </a:xfrm>
          <a:prstGeom prst="rect">
            <a:avLst/>
          </a:prstGeom>
          <a:solidFill>
            <a:srgbClr val="C00000"/>
          </a:solidFill>
        </p:spPr>
        <p:txBody>
          <a:bodyPr wrap="square">
            <a:spAutoFit/>
          </a:bodyPr>
          <a:lstStyle/>
          <a:p>
            <a:pPr algn="just"/>
            <a:r>
              <a:rPr lang="en-US" sz="3600" b="1" dirty="0">
                <a:solidFill>
                  <a:srgbClr val="FFFF00"/>
                </a:solidFill>
                <a:latin typeface="Bookman Old Style" pitchFamily="18" charset="0"/>
              </a:rPr>
              <a:t>Fossil fuel-based hydrogen as a transition option</a:t>
            </a:r>
          </a:p>
        </p:txBody>
      </p:sp>
      <p:sp>
        <p:nvSpPr>
          <p:cNvPr id="3" name="Rectangle 2"/>
          <p:cNvSpPr/>
          <p:nvPr/>
        </p:nvSpPr>
        <p:spPr>
          <a:xfrm>
            <a:off x="152400" y="1351508"/>
            <a:ext cx="8839200" cy="4832092"/>
          </a:xfrm>
          <a:prstGeom prst="rect">
            <a:avLst/>
          </a:prstGeom>
        </p:spPr>
        <p:txBody>
          <a:bodyPr wrap="square">
            <a:spAutoFit/>
          </a:bodyPr>
          <a:lstStyle/>
          <a:p>
            <a:pPr marL="285750" indent="-285750" algn="just">
              <a:buFont typeface="Arial" pitchFamily="34" charset="0"/>
              <a:buChar char="•"/>
            </a:pPr>
            <a:r>
              <a:rPr lang="en-US" sz="2200" dirty="0">
                <a:solidFill>
                  <a:prstClr val="black"/>
                </a:solidFill>
                <a:latin typeface="Bookman Old Style" pitchFamily="18" charset="0"/>
              </a:rPr>
              <a:t>Blue hydrogen has been proposed as a bridging solution as the cost of producing hydrogen from renewable power decreases. </a:t>
            </a:r>
          </a:p>
          <a:p>
            <a:pPr algn="just"/>
            <a:endParaRPr lang="en-US" sz="2200" dirty="0">
              <a:solidFill>
                <a:prstClr val="black"/>
              </a:solidFill>
              <a:latin typeface="Bookman Old Style" pitchFamily="18" charset="0"/>
            </a:endParaRPr>
          </a:p>
          <a:p>
            <a:pPr marL="285750" indent="-285750" algn="just">
              <a:buFont typeface="Arial" pitchFamily="34" charset="0"/>
              <a:buChar char="•"/>
            </a:pPr>
            <a:r>
              <a:rPr lang="en-US" sz="2200" dirty="0">
                <a:solidFill>
                  <a:prstClr val="black"/>
                </a:solidFill>
                <a:latin typeface="Bookman Old Style" pitchFamily="18" charset="0"/>
              </a:rPr>
              <a:t>One option is the production of hydrogen from fossil fuels with CO2 capture and storage (CCS), so called blue hydrogen. </a:t>
            </a:r>
          </a:p>
          <a:p>
            <a:pPr marL="285750" indent="-285750" algn="just">
              <a:buFont typeface="Arial" pitchFamily="34" charset="0"/>
              <a:buChar char="•"/>
            </a:pPr>
            <a:endParaRPr lang="en-US" sz="2200" dirty="0">
              <a:solidFill>
                <a:prstClr val="black"/>
              </a:solidFill>
              <a:latin typeface="Bookman Old Style" pitchFamily="18" charset="0"/>
            </a:endParaRPr>
          </a:p>
          <a:p>
            <a:pPr marL="742950" lvl="1" indent="-285750" algn="just">
              <a:buFont typeface="Arial" pitchFamily="34" charset="0"/>
              <a:buChar char="•"/>
            </a:pPr>
            <a:r>
              <a:rPr lang="en-US" sz="2200" dirty="0">
                <a:solidFill>
                  <a:prstClr val="black"/>
                </a:solidFill>
                <a:latin typeface="Bookman Old Style" pitchFamily="18" charset="0"/>
              </a:rPr>
              <a:t>Hydrogen from steam methane reforming (SMR) has an emission factor of around 285 grams of CO₂ per kilowatt-hour (kWh) </a:t>
            </a:r>
          </a:p>
          <a:p>
            <a:pPr marL="285750" indent="-285750" algn="just">
              <a:buFont typeface="Arial" pitchFamily="34" charset="0"/>
              <a:buChar char="•"/>
            </a:pPr>
            <a:endParaRPr lang="en-US" sz="2200" dirty="0">
              <a:solidFill>
                <a:prstClr val="black"/>
              </a:solidFill>
              <a:latin typeface="Bookman Old Style" pitchFamily="18" charset="0"/>
            </a:endParaRPr>
          </a:p>
          <a:p>
            <a:pPr marL="742950" lvl="1" indent="-285750" algn="just">
              <a:buFont typeface="Arial" pitchFamily="34" charset="0"/>
              <a:buChar char="•"/>
            </a:pPr>
            <a:r>
              <a:rPr lang="en-US" sz="2200" dirty="0">
                <a:solidFill>
                  <a:prstClr val="black"/>
                </a:solidFill>
                <a:latin typeface="Bookman Old Style" pitchFamily="18" charset="0"/>
              </a:rPr>
              <a:t>Coal gasification has an emission factor of around 675 grams of CO₂ per kilowatt of hydrogen</a:t>
            </a:r>
          </a:p>
        </p:txBody>
      </p:sp>
    </p:spTree>
    <p:extLst>
      <p:ext uri="{BB962C8B-B14F-4D97-AF65-F5344CB8AC3E}">
        <p14:creationId xmlns:p14="http://schemas.microsoft.com/office/powerpoint/2010/main" val="746999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482246"/>
            <a:chOff x="166534" y="180066"/>
            <a:chExt cx="8819535" cy="5389164"/>
          </a:xfrm>
        </p:grpSpPr>
        <p:pic>
          <p:nvPicPr>
            <p:cNvPr id="2051" name="Picture 3" descr="C:\Users\Lenovo\Desktop\123.jpg"/>
            <p:cNvPicPr>
              <a:picLocks noChangeAspect="1" noChangeArrowheads="1"/>
            </p:cNvPicPr>
            <p:nvPr/>
          </p:nvPicPr>
          <p:blipFill rotWithShape="1">
            <a:blip r:embed="rId2">
              <a:extLst>
                <a:ext uri="{28A0092B-C50C-407E-A947-70E740481C1C}">
                  <a14:useLocalDpi xmlns:a14="http://schemas.microsoft.com/office/drawing/2010/main" val="0"/>
                </a:ext>
              </a:extLst>
            </a:blip>
            <a:srcRect l="1616" t="3151" r="1732" b="2551"/>
            <a:stretch/>
          </p:blipFill>
          <p:spPr bwMode="auto">
            <a:xfrm>
              <a:off x="166534" y="180066"/>
              <a:ext cx="8819535" cy="53891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Lenovo\Desktop\indian-flag-pngforall-indian-round-flag-transparent-png-wallpapers-13.png"/>
            <p:cNvPicPr>
              <a:picLocks noChangeAspect="1" noChangeArrowheads="1"/>
            </p:cNvPicPr>
            <p:nvPr/>
          </p:nvPicPr>
          <p:blipFill rotWithShape="1">
            <a:blip r:embed="rId3">
              <a:extLst>
                <a:ext uri="{28A0092B-C50C-407E-A947-70E740481C1C}">
                  <a14:useLocalDpi xmlns:a14="http://schemas.microsoft.com/office/drawing/2010/main" val="0"/>
                </a:ext>
              </a:extLst>
            </a:blip>
            <a:srcRect l="28208" t="8778" r="24917" b="8556"/>
            <a:stretch/>
          </p:blipFill>
          <p:spPr bwMode="auto">
            <a:xfrm>
              <a:off x="3505200" y="2552700"/>
              <a:ext cx="2743200" cy="27212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11569" y="2397338"/>
              <a:ext cx="1040670" cy="1102866"/>
            </a:xfrm>
            <a:prstGeom prst="rect">
              <a:avLst/>
            </a:prstGeom>
            <a:noFill/>
          </p:spPr>
          <p:txBody>
            <a:bodyPr wrap="none" rtlCol="0">
              <a:spAutoFit/>
            </a:bodyPr>
            <a:lstStyle/>
            <a:p>
              <a:r>
                <a:rPr lang="en-US" sz="8000" b="1" dirty="0">
                  <a:solidFill>
                    <a:prstClr val="black"/>
                  </a:solidFill>
                </a:rPr>
                <a:t>H</a:t>
              </a:r>
              <a:r>
                <a:rPr lang="en-US" sz="3200" b="1" dirty="0">
                  <a:solidFill>
                    <a:prstClr val="black"/>
                  </a:solidFill>
                </a:rPr>
                <a:t>2</a:t>
              </a:r>
              <a:endParaRPr lang="en-US" sz="8000" b="1" dirty="0">
                <a:solidFill>
                  <a:prstClr val="black"/>
                </a:solidFill>
              </a:endParaRPr>
            </a:p>
          </p:txBody>
        </p:sp>
      </p:grpSp>
    </p:spTree>
    <p:extLst>
      <p:ext uri="{BB962C8B-B14F-4D97-AF65-F5344CB8AC3E}">
        <p14:creationId xmlns:p14="http://schemas.microsoft.com/office/powerpoint/2010/main" val="546937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6858000"/>
            <a:chOff x="0" y="0"/>
            <a:chExt cx="9144000" cy="6858000"/>
          </a:xfrm>
        </p:grpSpPr>
        <p:grpSp>
          <p:nvGrpSpPr>
            <p:cNvPr id="10" name="Group 9"/>
            <p:cNvGrpSpPr/>
            <p:nvPr/>
          </p:nvGrpSpPr>
          <p:grpSpPr>
            <a:xfrm>
              <a:off x="0" y="0"/>
              <a:ext cx="9144000" cy="6858000"/>
              <a:chOff x="0" y="0"/>
              <a:chExt cx="9144000" cy="6858000"/>
            </a:xfrm>
          </p:grpSpPr>
          <p:pic>
            <p:nvPicPr>
              <p:cNvPr id="614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01" t="8612" r="17062" b="21542"/>
              <a:stretch/>
            </p:blipFill>
            <p:spPr bwMode="auto">
              <a:xfrm>
                <a:off x="0" y="1"/>
                <a:ext cx="86868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124200" y="0"/>
                <a:ext cx="6019800" cy="830997"/>
              </a:xfrm>
              <a:prstGeom prst="rect">
                <a:avLst/>
              </a:prstGeom>
              <a:solidFill>
                <a:srgbClr val="FFC000"/>
              </a:solidFill>
            </p:spPr>
            <p:txBody>
              <a:bodyPr wrap="square">
                <a:spAutoFit/>
              </a:bodyPr>
              <a:lstStyle/>
              <a:p>
                <a:pPr algn="ctr"/>
                <a:r>
                  <a:rPr lang="en-US" sz="2400" b="1" dirty="0">
                    <a:solidFill>
                      <a:prstClr val="black"/>
                    </a:solidFill>
                    <a:latin typeface="Bookman Old Style" pitchFamily="18" charset="0"/>
                  </a:rPr>
                  <a:t>Coal Gasification as Precursor of Hydrogen Economy</a:t>
                </a:r>
              </a:p>
            </p:txBody>
          </p:sp>
          <p:cxnSp>
            <p:nvCxnSpPr>
              <p:cNvPr id="9" name="Straight Arrow Connector 8"/>
              <p:cNvCxnSpPr/>
              <p:nvPr/>
            </p:nvCxnSpPr>
            <p:spPr>
              <a:xfrm>
                <a:off x="2819400" y="1295400"/>
                <a:ext cx="0" cy="914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sp>
          <p:nvSpPr>
            <p:cNvPr id="11" name="Rectangle 10"/>
            <p:cNvSpPr/>
            <p:nvPr/>
          </p:nvSpPr>
          <p:spPr>
            <a:xfrm>
              <a:off x="3124200" y="881372"/>
              <a:ext cx="6019800" cy="923330"/>
            </a:xfrm>
            <a:prstGeom prst="rect">
              <a:avLst/>
            </a:prstGeom>
            <a:solidFill>
              <a:srgbClr val="0070C0"/>
            </a:solidFill>
          </p:spPr>
          <p:txBody>
            <a:bodyPr wrap="square">
              <a:spAutoFit/>
            </a:bodyPr>
            <a:lstStyle/>
            <a:p>
              <a:pPr algn="just"/>
              <a:r>
                <a:rPr lang="en-US" dirty="0">
                  <a:solidFill>
                    <a:srgbClr val="FFFF00"/>
                  </a:solidFill>
                  <a:latin typeface="Bookman Old Style" pitchFamily="18" charset="0"/>
                </a:rPr>
                <a:t>For advanced natural gas reforming, costs would increase by 13%, while for hydrogen from coal gasification, costs would decrease by 11% by 2050.</a:t>
              </a:r>
            </a:p>
          </p:txBody>
        </p:sp>
      </p:grpSp>
    </p:spTree>
    <p:extLst>
      <p:ext uri="{BB962C8B-B14F-4D97-AF65-F5344CB8AC3E}">
        <p14:creationId xmlns:p14="http://schemas.microsoft.com/office/powerpoint/2010/main" val="1396142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801"/>
          <a:stretch/>
        </p:blipFill>
        <p:spPr bwMode="auto">
          <a:xfrm>
            <a:off x="6927" y="942757"/>
            <a:ext cx="9137073" cy="59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926" y="0"/>
            <a:ext cx="9137073" cy="1077218"/>
          </a:xfrm>
          <a:prstGeom prst="rect">
            <a:avLst/>
          </a:prstGeom>
          <a:solidFill>
            <a:schemeClr val="tx2">
              <a:lumMod val="50000"/>
            </a:schemeClr>
          </a:solidFill>
        </p:spPr>
        <p:txBody>
          <a:bodyPr wrap="square">
            <a:spAutoFit/>
          </a:bodyPr>
          <a:lstStyle/>
          <a:p>
            <a:pPr algn="ctr"/>
            <a:r>
              <a:rPr lang="en-IN" sz="3200" b="1" dirty="0">
                <a:solidFill>
                  <a:srgbClr val="FFFF00"/>
                </a:solidFill>
              </a:rPr>
              <a:t>New studies show the role of hydrogen and CCS in reaching net-zero targets</a:t>
            </a:r>
            <a:endParaRPr lang="en-IN" sz="3200" dirty="0">
              <a:solidFill>
                <a:srgbClr val="FFFF00"/>
              </a:solidFill>
            </a:endParaRPr>
          </a:p>
        </p:txBody>
      </p:sp>
    </p:spTree>
    <p:extLst>
      <p:ext uri="{BB962C8B-B14F-4D97-AF65-F5344CB8AC3E}">
        <p14:creationId xmlns:p14="http://schemas.microsoft.com/office/powerpoint/2010/main" val="1508352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 y="0"/>
            <a:ext cx="9149080" cy="6853228"/>
          </a:xfrm>
          <a:prstGeom prst="rect">
            <a:avLst/>
          </a:prstGeom>
        </p:spPr>
      </p:pic>
    </p:spTree>
    <p:extLst>
      <p:ext uri="{BB962C8B-B14F-4D97-AF65-F5344CB8AC3E}">
        <p14:creationId xmlns:p14="http://schemas.microsoft.com/office/powerpoint/2010/main" val="253019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srcRect t="3061" b="2760"/>
          <a:stretch/>
        </p:blipFill>
        <p:spPr bwMode="auto">
          <a:xfrm>
            <a:off x="0" y="0"/>
            <a:ext cx="9144000" cy="6781800"/>
          </a:xfrm>
          <a:prstGeom prst="rect">
            <a:avLst/>
          </a:prstGeom>
          <a:noFill/>
          <a:ln w="9525">
            <a:noFill/>
            <a:miter lim="800000"/>
            <a:headEnd/>
            <a:tailEnd/>
          </a:ln>
          <a:effectLst/>
        </p:spPr>
      </p:pic>
    </p:spTree>
    <p:extLst>
      <p:ext uri="{BB962C8B-B14F-4D97-AF65-F5344CB8AC3E}">
        <p14:creationId xmlns:p14="http://schemas.microsoft.com/office/powerpoint/2010/main" val="1563446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B80291-4DF2-4C0F-8C4B-9E246116D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E59A644C-BB9E-4A9C-AF05-933B716A9D93}"/>
              </a:ext>
            </a:extLst>
          </p:cNvPr>
          <p:cNvSpPr>
            <a:spLocks noGrp="1"/>
          </p:cNvSpPr>
          <p:nvPr>
            <p:ph type="title"/>
          </p:nvPr>
        </p:nvSpPr>
        <p:spPr>
          <a:xfrm>
            <a:off x="228600" y="298848"/>
            <a:ext cx="6305550" cy="488155"/>
          </a:xfrm>
        </p:spPr>
        <p:txBody>
          <a:bodyPr>
            <a:normAutofit fontScale="90000"/>
          </a:bodyPr>
          <a:lstStyle/>
          <a:p>
            <a:r>
              <a:rPr lang="en-IN" b="1" i="0" u="none" strike="noStrike" baseline="0" dirty="0">
                <a:solidFill>
                  <a:schemeClr val="bg1"/>
                </a:solidFill>
                <a:latin typeface="Bookman Old Style" panose="02050604050505020204" pitchFamily="18" charset="0"/>
              </a:rPr>
              <a:t>India: Glasgow-COP 26</a:t>
            </a:r>
            <a:endParaRPr lang="en-IN" sz="4050" dirty="0">
              <a:solidFill>
                <a:schemeClr val="bg1"/>
              </a:solidFill>
            </a:endParaRPr>
          </a:p>
        </p:txBody>
      </p:sp>
      <p:sp>
        <p:nvSpPr>
          <p:cNvPr id="3" name="Content Placeholder 2">
            <a:extLst>
              <a:ext uri="{FF2B5EF4-FFF2-40B4-BE49-F238E27FC236}">
                <a16:creationId xmlns:a16="http://schemas.microsoft.com/office/drawing/2014/main" id="{F3E8B2EE-0A1D-4E8F-83AE-848F30D7EAB7}"/>
              </a:ext>
            </a:extLst>
          </p:cNvPr>
          <p:cNvSpPr>
            <a:spLocks noGrp="1"/>
          </p:cNvSpPr>
          <p:nvPr>
            <p:ph idx="1"/>
          </p:nvPr>
        </p:nvSpPr>
        <p:spPr>
          <a:xfrm>
            <a:off x="0" y="1085851"/>
            <a:ext cx="5734050" cy="5283994"/>
          </a:xfrm>
        </p:spPr>
        <p:txBody>
          <a:bodyPr>
            <a:normAutofit fontScale="92500" lnSpcReduction="10000"/>
          </a:bodyPr>
          <a:lstStyle/>
          <a:p>
            <a:pPr algn="l"/>
            <a:r>
              <a:rPr lang="en-US" sz="2200" dirty="0">
                <a:solidFill>
                  <a:schemeClr val="bg1"/>
                </a:solidFill>
                <a:latin typeface="Bookman Old Style" panose="02050604050505020204" pitchFamily="18" charset="0"/>
              </a:rPr>
              <a:t>India will reach its non-fossil energy capacity to 500 GW by 2030</a:t>
            </a:r>
          </a:p>
          <a:p>
            <a:pPr algn="l"/>
            <a:endParaRPr lang="en-US" sz="2200" dirty="0">
              <a:solidFill>
                <a:schemeClr val="bg1"/>
              </a:solidFill>
              <a:latin typeface="Bookman Old Style" panose="02050604050505020204" pitchFamily="18" charset="0"/>
            </a:endParaRPr>
          </a:p>
          <a:p>
            <a:pPr algn="l"/>
            <a:r>
              <a:rPr lang="en-US" sz="2200" dirty="0">
                <a:solidFill>
                  <a:schemeClr val="bg1"/>
                </a:solidFill>
                <a:latin typeface="Bookman Old Style" panose="02050604050505020204" pitchFamily="18" charset="0"/>
              </a:rPr>
              <a:t>India will meet 50 percent of its energy requirements from </a:t>
            </a:r>
            <a:r>
              <a:rPr lang="en-IN" sz="2200" dirty="0">
                <a:solidFill>
                  <a:schemeClr val="bg1"/>
                </a:solidFill>
                <a:latin typeface="Bookman Old Style" panose="02050604050505020204" pitchFamily="18" charset="0"/>
              </a:rPr>
              <a:t>Renewable energy by 2030</a:t>
            </a:r>
          </a:p>
          <a:p>
            <a:pPr algn="l"/>
            <a:endParaRPr lang="en-US" sz="2200" dirty="0">
              <a:solidFill>
                <a:schemeClr val="bg1"/>
              </a:solidFill>
              <a:latin typeface="Bookman Old Style" panose="02050604050505020204" pitchFamily="18" charset="0"/>
            </a:endParaRPr>
          </a:p>
          <a:p>
            <a:pPr algn="l"/>
            <a:r>
              <a:rPr lang="en-US" sz="2200" dirty="0">
                <a:solidFill>
                  <a:schemeClr val="bg1"/>
                </a:solidFill>
                <a:latin typeface="Bookman Old Style" panose="02050604050505020204" pitchFamily="18" charset="0"/>
              </a:rPr>
              <a:t>India will reduce the total projected carbon emissions by one billion </a:t>
            </a:r>
            <a:r>
              <a:rPr lang="en-US" sz="2200" dirty="0" err="1">
                <a:solidFill>
                  <a:schemeClr val="bg1"/>
                </a:solidFill>
                <a:latin typeface="Bookman Old Style" panose="02050604050505020204" pitchFamily="18" charset="0"/>
              </a:rPr>
              <a:t>tonnes</a:t>
            </a:r>
            <a:r>
              <a:rPr lang="en-US" sz="2200" dirty="0">
                <a:solidFill>
                  <a:schemeClr val="bg1"/>
                </a:solidFill>
                <a:latin typeface="Bookman Old Style" panose="02050604050505020204" pitchFamily="18" charset="0"/>
              </a:rPr>
              <a:t> from now onwards till 2030</a:t>
            </a:r>
          </a:p>
          <a:p>
            <a:pPr algn="l"/>
            <a:endParaRPr lang="en-US" sz="2200" dirty="0">
              <a:solidFill>
                <a:schemeClr val="bg1"/>
              </a:solidFill>
              <a:latin typeface="Bookman Old Style" panose="02050604050505020204" pitchFamily="18" charset="0"/>
            </a:endParaRPr>
          </a:p>
          <a:p>
            <a:pPr algn="l"/>
            <a:r>
              <a:rPr lang="en-US" sz="2200" dirty="0">
                <a:solidFill>
                  <a:schemeClr val="bg1"/>
                </a:solidFill>
                <a:latin typeface="Bookman Old Style" panose="02050604050505020204" pitchFamily="18" charset="0"/>
              </a:rPr>
              <a:t>By 2030, India will reduce the carbon intensity of its economy by </a:t>
            </a:r>
            <a:r>
              <a:rPr lang="en-IN" sz="2200" dirty="0">
                <a:solidFill>
                  <a:schemeClr val="bg1"/>
                </a:solidFill>
                <a:latin typeface="Bookman Old Style" panose="02050604050505020204" pitchFamily="18" charset="0"/>
              </a:rPr>
              <a:t>less than 45 percent</a:t>
            </a:r>
          </a:p>
          <a:p>
            <a:pPr algn="l"/>
            <a:endParaRPr lang="en-US" sz="2200" dirty="0">
              <a:solidFill>
                <a:schemeClr val="bg1"/>
              </a:solidFill>
              <a:latin typeface="Bookman Old Style" panose="02050604050505020204" pitchFamily="18" charset="0"/>
            </a:endParaRPr>
          </a:p>
          <a:p>
            <a:pPr algn="l"/>
            <a:r>
              <a:rPr lang="en-US" sz="2200" dirty="0">
                <a:solidFill>
                  <a:schemeClr val="bg1"/>
                </a:solidFill>
                <a:latin typeface="Bookman Old Style" panose="02050604050505020204" pitchFamily="18" charset="0"/>
              </a:rPr>
              <a:t>By the year 2070, India will achieve the target of Net Zero</a:t>
            </a:r>
          </a:p>
          <a:p>
            <a:pPr marL="0" indent="0">
              <a:buNone/>
            </a:pPr>
            <a:endParaRPr lang="en-IN" dirty="0"/>
          </a:p>
        </p:txBody>
      </p:sp>
    </p:spTree>
    <p:extLst>
      <p:ext uri="{BB962C8B-B14F-4D97-AF65-F5344CB8AC3E}">
        <p14:creationId xmlns:p14="http://schemas.microsoft.com/office/powerpoint/2010/main" val="3540302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229" t="3520" r="13483" b="17745"/>
          <a:stretch/>
        </p:blipFill>
        <p:spPr>
          <a:xfrm>
            <a:off x="914400" y="40434"/>
            <a:ext cx="7315200" cy="6817566"/>
          </a:xfrm>
          <a:prstGeom prst="rect">
            <a:avLst/>
          </a:prstGeom>
        </p:spPr>
      </p:pic>
    </p:spTree>
    <p:extLst>
      <p:ext uri="{BB962C8B-B14F-4D97-AF65-F5344CB8AC3E}">
        <p14:creationId xmlns:p14="http://schemas.microsoft.com/office/powerpoint/2010/main" val="4058905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ite Backgrounds, Free White Powerpoint Background - Slide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 y="127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5032344"/>
            <a:ext cx="8839200" cy="136845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solidFill>
                <a:prstClr val="white"/>
              </a:solidFill>
            </a:endParaRPr>
          </a:p>
        </p:txBody>
      </p:sp>
      <p:sp>
        <p:nvSpPr>
          <p:cNvPr id="2" name="Rectangle 1"/>
          <p:cNvSpPr/>
          <p:nvPr/>
        </p:nvSpPr>
        <p:spPr>
          <a:xfrm>
            <a:off x="0" y="381000"/>
            <a:ext cx="9141542" cy="523220"/>
          </a:xfrm>
          <a:prstGeom prst="rect">
            <a:avLst/>
          </a:prstGeom>
        </p:spPr>
        <p:txBody>
          <a:bodyPr wrap="square">
            <a:spAutoFit/>
          </a:bodyPr>
          <a:lstStyle/>
          <a:p>
            <a:pPr algn="ctr"/>
            <a:r>
              <a:rPr lang="en-US" sz="2800" b="1" dirty="0">
                <a:solidFill>
                  <a:prstClr val="white"/>
                </a:solidFill>
                <a:latin typeface="Century" panose="02040604050505020304" pitchFamily="18" charset="0"/>
              </a:rPr>
              <a:t>Methanol – A way towards achieving Net Zero</a:t>
            </a:r>
            <a:endParaRPr lang="en-IN" sz="2800" dirty="0">
              <a:solidFill>
                <a:prstClr val="white"/>
              </a:solidFill>
            </a:endParaRPr>
          </a:p>
        </p:txBody>
      </p:sp>
      <p:sp>
        <p:nvSpPr>
          <p:cNvPr id="3" name="TextBox 2"/>
          <p:cNvSpPr txBox="1"/>
          <p:nvPr/>
        </p:nvSpPr>
        <p:spPr>
          <a:xfrm>
            <a:off x="265471" y="5477470"/>
            <a:ext cx="4191000" cy="877163"/>
          </a:xfrm>
          <a:prstGeom prst="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285750" indent="-285750">
              <a:buFontTx/>
              <a:buChar char="-"/>
            </a:pPr>
            <a:r>
              <a:rPr lang="en-US" sz="1700" dirty="0">
                <a:solidFill>
                  <a:prstClr val="black"/>
                </a:solidFill>
                <a:latin typeface="Century" panose="02040604050505020304" pitchFamily="18" charset="0"/>
              </a:rPr>
              <a:t>15% Methanol Blended Petrol (M15)</a:t>
            </a:r>
          </a:p>
          <a:p>
            <a:pPr marL="285750" indent="-285750">
              <a:buFontTx/>
              <a:buChar char="-"/>
            </a:pPr>
            <a:r>
              <a:rPr lang="en-US" sz="1700" dirty="0">
                <a:solidFill>
                  <a:prstClr val="black"/>
                </a:solidFill>
                <a:latin typeface="Century" panose="02040604050505020304" pitchFamily="18" charset="0"/>
              </a:rPr>
              <a:t>85% Methanol Blended Petrol (M85)</a:t>
            </a:r>
          </a:p>
          <a:p>
            <a:pPr marL="285750" indent="-285750">
              <a:buFontTx/>
              <a:buChar char="-"/>
            </a:pPr>
            <a:r>
              <a:rPr lang="en-US" sz="1700" dirty="0">
                <a:solidFill>
                  <a:prstClr val="black"/>
                </a:solidFill>
                <a:latin typeface="Century" panose="02040604050505020304" pitchFamily="18" charset="0"/>
              </a:rPr>
              <a:t>100% Methanol Fuel (M100)</a:t>
            </a:r>
          </a:p>
        </p:txBody>
      </p:sp>
      <p:sp>
        <p:nvSpPr>
          <p:cNvPr id="4" name="Rectangle 3"/>
          <p:cNvSpPr/>
          <p:nvPr/>
        </p:nvSpPr>
        <p:spPr>
          <a:xfrm>
            <a:off x="4569542" y="5477470"/>
            <a:ext cx="4274881" cy="877163"/>
          </a:xfrm>
          <a:prstGeom prst="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85750" indent="-285750">
              <a:buFontTx/>
              <a:buChar char="-"/>
            </a:pPr>
            <a:r>
              <a:rPr lang="en-US" sz="1700" dirty="0">
                <a:solidFill>
                  <a:prstClr val="black"/>
                </a:solidFill>
                <a:latin typeface="Century" panose="02040604050505020304" pitchFamily="18" charset="0"/>
              </a:rPr>
              <a:t>15% Methanol blended Diesel (MD95)</a:t>
            </a:r>
          </a:p>
          <a:p>
            <a:pPr marL="285750" indent="-285750">
              <a:buFontTx/>
              <a:buChar char="-"/>
            </a:pPr>
            <a:r>
              <a:rPr lang="en-US" sz="1700" dirty="0">
                <a:solidFill>
                  <a:prstClr val="black"/>
                </a:solidFill>
                <a:latin typeface="Century" panose="02040604050505020304" pitchFamily="18" charset="0"/>
              </a:rPr>
              <a:t>Di-Methyl Ether (DME) blended LPG</a:t>
            </a:r>
          </a:p>
          <a:p>
            <a:pPr marL="285750" indent="-285750">
              <a:buFontTx/>
              <a:buChar char="-"/>
            </a:pPr>
            <a:r>
              <a:rPr lang="en-US" sz="1700" dirty="0">
                <a:solidFill>
                  <a:prstClr val="black"/>
                </a:solidFill>
                <a:latin typeface="Century" panose="02040604050505020304" pitchFamily="18" charset="0"/>
              </a:rPr>
              <a:t>Methanol as Hydrogen Carrier </a:t>
            </a:r>
          </a:p>
        </p:txBody>
      </p:sp>
      <p:sp>
        <p:nvSpPr>
          <p:cNvPr id="5" name="Rectangle 4"/>
          <p:cNvSpPr/>
          <p:nvPr/>
        </p:nvSpPr>
        <p:spPr>
          <a:xfrm>
            <a:off x="3301285" y="5032344"/>
            <a:ext cx="2501006" cy="369332"/>
          </a:xfrm>
          <a:prstGeom prst="rect">
            <a:avLst/>
          </a:prstGeom>
        </p:spPr>
        <p:txBody>
          <a:bodyPr wrap="none">
            <a:spAutoFit/>
          </a:bodyPr>
          <a:lstStyle/>
          <a:p>
            <a:r>
              <a:rPr lang="en-US" b="1" u="sng" dirty="0">
                <a:solidFill>
                  <a:prstClr val="black"/>
                </a:solidFill>
                <a:latin typeface="Century" panose="02040604050505020304" pitchFamily="18" charset="0"/>
              </a:rPr>
              <a:t>How to Use Methanol</a:t>
            </a:r>
          </a:p>
        </p:txBody>
      </p:sp>
      <p:sp>
        <p:nvSpPr>
          <p:cNvPr id="7" name="Rectangle 6"/>
          <p:cNvSpPr/>
          <p:nvPr/>
        </p:nvSpPr>
        <p:spPr>
          <a:xfrm>
            <a:off x="675091" y="1213735"/>
            <a:ext cx="3533340" cy="369332"/>
          </a:xfrm>
          <a:prstGeom prst="rect">
            <a:avLst/>
          </a:prstGeom>
        </p:spPr>
        <p:txBody>
          <a:bodyPr wrap="none">
            <a:spAutoFit/>
          </a:bodyPr>
          <a:lstStyle/>
          <a:p>
            <a:r>
              <a:rPr lang="en-US" b="1" u="sng" dirty="0">
                <a:solidFill>
                  <a:prstClr val="black"/>
                </a:solidFill>
                <a:latin typeface="Bookman Old Style" pitchFamily="18" charset="0"/>
              </a:rPr>
              <a:t>WHY OPT METHANOL FUEL</a:t>
            </a:r>
            <a:endParaRPr lang="en-IN" u="sng" dirty="0">
              <a:solidFill>
                <a:prstClr val="black"/>
              </a:solidFill>
            </a:endParaRPr>
          </a:p>
        </p:txBody>
      </p:sp>
      <p:pic>
        <p:nvPicPr>
          <p:cNvPr id="9" name="Picture 2" descr="https://www.methanex.com/sites/default/files/about-methanol/methanol-and-energy/MX_icon_lowemission.png"/>
          <p:cNvPicPr>
            <a:picLocks noChangeAspect="1" noChangeArrowheads="1"/>
          </p:cNvPicPr>
          <p:nvPr/>
        </p:nvPicPr>
        <p:blipFill rotWithShape="1">
          <a:blip r:embed="rId3">
            <a:extLst>
              <a:ext uri="{28A0092B-C50C-407E-A947-70E740481C1C}">
                <a14:useLocalDpi xmlns:a14="http://schemas.microsoft.com/office/drawing/2010/main" val="0"/>
              </a:ext>
            </a:extLst>
          </a:blip>
          <a:srcRect l="14107" t="14626" r="13118" b="16156"/>
          <a:stretch/>
        </p:blipFill>
        <p:spPr bwMode="auto">
          <a:xfrm>
            <a:off x="81387" y="1551808"/>
            <a:ext cx="990600" cy="9421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58024" y="1847938"/>
            <a:ext cx="2753511" cy="307777"/>
          </a:xfrm>
          <a:prstGeom prst="rect">
            <a:avLst/>
          </a:prstGeom>
        </p:spPr>
        <p:txBody>
          <a:bodyPr wrap="none">
            <a:spAutoFit/>
          </a:bodyPr>
          <a:lstStyle/>
          <a:p>
            <a:r>
              <a:rPr lang="en-US" sz="1400" b="1" cap="all" dirty="0">
                <a:solidFill>
                  <a:srgbClr val="00B0F0"/>
                </a:solidFill>
                <a:latin typeface="Century" panose="02040604050505020304" pitchFamily="18" charset="0"/>
              </a:rPr>
              <a:t>IT'S A LOW-EMISSION FUEL</a:t>
            </a:r>
          </a:p>
        </p:txBody>
      </p:sp>
      <p:pic>
        <p:nvPicPr>
          <p:cNvPr id="11" name="Picture 10" descr="https://www.methanex.com/sites/default/files/about-methanol/methanol-and-energy/MX_icon_vehicles_medium.png"/>
          <p:cNvPicPr>
            <a:picLocks noChangeAspect="1" noChangeArrowheads="1"/>
          </p:cNvPicPr>
          <p:nvPr/>
        </p:nvPicPr>
        <p:blipFill rotWithShape="1">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l="15004" t="16008" r="13868" b="12118"/>
          <a:stretch/>
        </p:blipFill>
        <p:spPr bwMode="auto">
          <a:xfrm>
            <a:off x="3639915" y="2285472"/>
            <a:ext cx="911873" cy="9214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www.methanex.com/sites/default/files/about-methanol/methanol-and-energy/MX_icon_high-octane_medium.png"/>
          <p:cNvPicPr>
            <a:picLocks noChangeAspect="1" noChangeArrowheads="1"/>
          </p:cNvPicPr>
          <p:nvPr/>
        </p:nvPicPr>
        <p:blipFill rotWithShape="1">
          <a:blip r:embed="rId5" cstate="print">
            <a:biLevel thresh="75000"/>
            <a:extLst>
              <a:ext uri="{28A0092B-C50C-407E-A947-70E740481C1C}">
                <a14:useLocalDpi xmlns:a14="http://schemas.microsoft.com/office/drawing/2010/main" val="0"/>
              </a:ext>
            </a:extLst>
          </a:blip>
          <a:srcRect l="15504" t="14476" r="13670" b="15363"/>
          <a:stretch/>
        </p:blipFill>
        <p:spPr bwMode="auto">
          <a:xfrm>
            <a:off x="120751" y="3000972"/>
            <a:ext cx="911873" cy="9033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www.methanex.com/sites/default/files/about-methanol/methanol-and-energy/MX_icon_renewableSources.png"/>
          <p:cNvPicPr>
            <a:picLocks noChangeAspect="1" noChangeArrowheads="1"/>
          </p:cNvPicPr>
          <p:nvPr/>
        </p:nvPicPr>
        <p:blipFill rotWithShape="1">
          <a:blip r:embed="rId6">
            <a:duotone>
              <a:prstClr val="black"/>
              <a:schemeClr val="accent3">
                <a:tint val="45000"/>
                <a:satMod val="400000"/>
              </a:schemeClr>
            </a:duotone>
            <a:extLst>
              <a:ext uri="{28A0092B-C50C-407E-A947-70E740481C1C}">
                <a14:useLocalDpi xmlns:a14="http://schemas.microsoft.com/office/drawing/2010/main" val="0"/>
              </a:ext>
            </a:extLst>
          </a:blip>
          <a:srcRect l="14667" t="13262" r="14236" b="14105"/>
          <a:stretch/>
        </p:blipFill>
        <p:spPr bwMode="auto">
          <a:xfrm>
            <a:off x="172815" y="4091151"/>
            <a:ext cx="940578" cy="9609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s://www.methanex.com/sites/default/files/about-methanol/methanol-and-energy/MX_icon_economical.png"/>
          <p:cNvPicPr>
            <a:picLocks noChangeAspect="1" noChangeArrowheads="1"/>
          </p:cNvPicPr>
          <p:nvPr/>
        </p:nvPicPr>
        <p:blipFill rotWithShape="1">
          <a:blip r:embed="rId7">
            <a:duotone>
              <a:prstClr val="black"/>
              <a:schemeClr val="accent2">
                <a:tint val="45000"/>
                <a:satMod val="400000"/>
              </a:schemeClr>
            </a:duotone>
            <a:extLst>
              <a:ext uri="{28A0092B-C50C-407E-A947-70E740481C1C}">
                <a14:useLocalDpi xmlns:a14="http://schemas.microsoft.com/office/drawing/2010/main" val="0"/>
              </a:ext>
            </a:extLst>
          </a:blip>
          <a:srcRect l="14237" t="17225" r="15421" b="15075"/>
          <a:stretch/>
        </p:blipFill>
        <p:spPr bwMode="auto">
          <a:xfrm>
            <a:off x="3646685" y="3488617"/>
            <a:ext cx="944142" cy="90866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2547287"/>
            <a:ext cx="4572000" cy="307777"/>
          </a:xfrm>
          <a:prstGeom prst="rect">
            <a:avLst/>
          </a:prstGeom>
        </p:spPr>
        <p:txBody>
          <a:bodyPr>
            <a:spAutoFit/>
          </a:bodyPr>
          <a:lstStyle/>
          <a:p>
            <a:r>
              <a:rPr lang="en-US" sz="1400" b="1" cap="all" dirty="0">
                <a:solidFill>
                  <a:srgbClr val="7030A0"/>
                </a:solidFill>
                <a:latin typeface="Century" panose="02040604050505020304" pitchFamily="18" charset="0"/>
              </a:rPr>
              <a:t>IT'S USED IN VEHICLES WORLDWIDE</a:t>
            </a:r>
          </a:p>
        </p:txBody>
      </p:sp>
      <p:sp>
        <p:nvSpPr>
          <p:cNvPr id="16" name="Rectangle 15"/>
          <p:cNvSpPr/>
          <p:nvPr/>
        </p:nvSpPr>
        <p:spPr>
          <a:xfrm>
            <a:off x="989648" y="3246636"/>
            <a:ext cx="4572000" cy="307777"/>
          </a:xfrm>
          <a:prstGeom prst="rect">
            <a:avLst/>
          </a:prstGeom>
        </p:spPr>
        <p:txBody>
          <a:bodyPr>
            <a:spAutoFit/>
          </a:bodyPr>
          <a:lstStyle/>
          <a:p>
            <a:r>
              <a:rPr lang="en-US" sz="1400" b="1" cap="all" dirty="0">
                <a:solidFill>
                  <a:prstClr val="black"/>
                </a:solidFill>
                <a:latin typeface="Century" panose="02040604050505020304" pitchFamily="18" charset="0"/>
              </a:rPr>
              <a:t>IMPROVED FUEL ECONOMY</a:t>
            </a:r>
          </a:p>
        </p:txBody>
      </p:sp>
      <p:sp>
        <p:nvSpPr>
          <p:cNvPr id="18" name="Rectangle 17"/>
          <p:cNvSpPr/>
          <p:nvPr/>
        </p:nvSpPr>
        <p:spPr>
          <a:xfrm>
            <a:off x="838200" y="3821514"/>
            <a:ext cx="4572000" cy="307777"/>
          </a:xfrm>
          <a:prstGeom prst="rect">
            <a:avLst/>
          </a:prstGeom>
        </p:spPr>
        <p:txBody>
          <a:bodyPr>
            <a:spAutoFit/>
          </a:bodyPr>
          <a:lstStyle/>
          <a:p>
            <a:r>
              <a:rPr lang="en-US" sz="1400" b="1" cap="all" dirty="0">
                <a:solidFill>
                  <a:srgbClr val="C0504D">
                    <a:lumMod val="75000"/>
                  </a:srgbClr>
                </a:solidFill>
                <a:latin typeface="Century" panose="02040604050505020304" pitchFamily="18" charset="0"/>
              </a:rPr>
              <a:t>ECONOMICAL THAN PETROL</a:t>
            </a:r>
          </a:p>
        </p:txBody>
      </p:sp>
      <p:sp>
        <p:nvSpPr>
          <p:cNvPr id="19" name="Rectangle 18"/>
          <p:cNvSpPr/>
          <p:nvPr/>
        </p:nvSpPr>
        <p:spPr>
          <a:xfrm>
            <a:off x="1056931" y="4355717"/>
            <a:ext cx="4572000" cy="523220"/>
          </a:xfrm>
          <a:prstGeom prst="rect">
            <a:avLst/>
          </a:prstGeom>
        </p:spPr>
        <p:txBody>
          <a:bodyPr>
            <a:spAutoFit/>
          </a:bodyPr>
          <a:lstStyle/>
          <a:p>
            <a:r>
              <a:rPr lang="en-US" sz="1400" b="1" cap="all" dirty="0">
                <a:solidFill>
                  <a:srgbClr val="9BBB59">
                    <a:lumMod val="50000"/>
                  </a:srgbClr>
                </a:solidFill>
                <a:latin typeface="Century" panose="02040604050505020304" pitchFamily="18" charset="0"/>
              </a:rPr>
              <a:t>METHANOL IS AN ENVIRONMENT </a:t>
            </a:r>
          </a:p>
          <a:p>
            <a:r>
              <a:rPr lang="en-US" sz="1400" b="1" cap="all" dirty="0">
                <a:solidFill>
                  <a:srgbClr val="9BBB59">
                    <a:lumMod val="50000"/>
                  </a:srgbClr>
                </a:solidFill>
                <a:latin typeface="Century" panose="02040604050505020304" pitchFamily="18" charset="0"/>
              </a:rPr>
              <a:t>FRIENDLY FUEL</a:t>
            </a:r>
          </a:p>
        </p:txBody>
      </p:sp>
      <p:cxnSp>
        <p:nvCxnSpPr>
          <p:cNvPr id="20" name="Straight Connector 19"/>
          <p:cNvCxnSpPr/>
          <p:nvPr/>
        </p:nvCxnSpPr>
        <p:spPr>
          <a:xfrm>
            <a:off x="4724400" y="1398401"/>
            <a:ext cx="0" cy="3352800"/>
          </a:xfrm>
          <a:prstGeom prst="line">
            <a:avLst/>
          </a:prstGeom>
        </p:spPr>
        <p:style>
          <a:lnRef idx="3">
            <a:schemeClr val="accent1"/>
          </a:lnRef>
          <a:fillRef idx="0">
            <a:schemeClr val="accent1"/>
          </a:fillRef>
          <a:effectRef idx="2">
            <a:schemeClr val="accent1"/>
          </a:effectRef>
          <a:fontRef idx="minor">
            <a:schemeClr val="tx1"/>
          </a:fontRef>
        </p:style>
      </p:cxnSp>
      <p:pic>
        <p:nvPicPr>
          <p:cNvPr id="24" name="Picture 4" descr="Versatile logo with different situations | Graphic Design Junction"/>
          <p:cNvPicPr>
            <a:picLocks noChangeAspect="1" noChangeArrowheads="1"/>
          </p:cNvPicPr>
          <p:nvPr/>
        </p:nvPicPr>
        <p:blipFill rotWithShape="1">
          <a:blip r:embed="rId8">
            <a:extLst>
              <a:ext uri="{28A0092B-C50C-407E-A947-70E740481C1C}">
                <a14:useLocalDpi xmlns:a14="http://schemas.microsoft.com/office/drawing/2010/main" val="0"/>
              </a:ext>
            </a:extLst>
          </a:blip>
          <a:srcRect l="12000" t="8316" r="69333" b="66736"/>
          <a:stretch/>
        </p:blipFill>
        <p:spPr bwMode="auto">
          <a:xfrm>
            <a:off x="5000549" y="1656786"/>
            <a:ext cx="774703" cy="83003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4857974" y="1182476"/>
            <a:ext cx="4318811" cy="369332"/>
          </a:xfrm>
          <a:prstGeom prst="rect">
            <a:avLst/>
          </a:prstGeom>
        </p:spPr>
        <p:txBody>
          <a:bodyPr wrap="none">
            <a:spAutoFit/>
          </a:bodyPr>
          <a:lstStyle/>
          <a:p>
            <a:r>
              <a:rPr lang="en-US" b="1" u="sng" dirty="0">
                <a:solidFill>
                  <a:prstClr val="black"/>
                </a:solidFill>
                <a:latin typeface="Bookman Old Style" pitchFamily="18" charset="0"/>
              </a:rPr>
              <a:t>DME : METHANOL DERIVED FUEL</a:t>
            </a:r>
            <a:endParaRPr lang="en-IN" u="sng" dirty="0">
              <a:solidFill>
                <a:prstClr val="black"/>
              </a:solidFill>
            </a:endParaRPr>
          </a:p>
        </p:txBody>
      </p:sp>
      <p:sp>
        <p:nvSpPr>
          <p:cNvPr id="26" name="Rectangle 25"/>
          <p:cNvSpPr/>
          <p:nvPr/>
        </p:nvSpPr>
        <p:spPr>
          <a:xfrm>
            <a:off x="5820182" y="1761292"/>
            <a:ext cx="3204719" cy="523220"/>
          </a:xfrm>
          <a:prstGeom prst="rect">
            <a:avLst/>
          </a:prstGeom>
        </p:spPr>
        <p:txBody>
          <a:bodyPr wrap="square">
            <a:spAutoFit/>
          </a:bodyPr>
          <a:lstStyle/>
          <a:p>
            <a:r>
              <a:rPr lang="en-US" sz="1400" b="1" cap="all" dirty="0">
                <a:solidFill>
                  <a:srgbClr val="00B0F0"/>
                </a:solidFill>
                <a:latin typeface="Century" panose="02040604050505020304" pitchFamily="18" charset="0"/>
              </a:rPr>
              <a:t>VERSATILE FUEL : BLENDED WITH DIESEL AND LPG</a:t>
            </a:r>
          </a:p>
        </p:txBody>
      </p:sp>
      <p:pic>
        <p:nvPicPr>
          <p:cNvPr id="1030" name="Picture 6" descr="Clean Combustion, Inc. logo design contest. Logo Designs by sevi"/>
          <p:cNvPicPr>
            <a:picLocks noChangeAspect="1" noChangeArrowheads="1"/>
          </p:cNvPicPr>
          <p:nvPr/>
        </p:nvPicPr>
        <p:blipFill rotWithShape="1">
          <a:blip r:embed="rId9">
            <a:extLst>
              <a:ext uri="{28A0092B-C50C-407E-A947-70E740481C1C}">
                <a14:useLocalDpi xmlns:a14="http://schemas.microsoft.com/office/drawing/2010/main" val="0"/>
              </a:ext>
            </a:extLst>
          </a:blip>
          <a:srcRect l="36739" t="17991" r="36570" b="44866"/>
          <a:stretch/>
        </p:blipFill>
        <p:spPr bwMode="auto">
          <a:xfrm>
            <a:off x="8082423" y="2428879"/>
            <a:ext cx="762000" cy="84830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5286678" y="2679873"/>
            <a:ext cx="3212950" cy="307777"/>
          </a:xfrm>
          <a:prstGeom prst="rect">
            <a:avLst/>
          </a:prstGeom>
        </p:spPr>
        <p:txBody>
          <a:bodyPr wrap="square">
            <a:spAutoFit/>
          </a:bodyPr>
          <a:lstStyle/>
          <a:p>
            <a:r>
              <a:rPr lang="en-US" sz="1400" b="1" cap="all" dirty="0">
                <a:solidFill>
                  <a:srgbClr val="FF0000"/>
                </a:solidFill>
                <a:latin typeface="Century" panose="02040604050505020304" pitchFamily="18" charset="0"/>
              </a:rPr>
              <a:t>SMOKELESS COMBUSTION</a:t>
            </a:r>
          </a:p>
        </p:txBody>
      </p:sp>
      <p:pic>
        <p:nvPicPr>
          <p:cNvPr id="1032" name="Picture 8" descr="413 High Efficiency Logo Illustrations &amp; Clip Art - iStoc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9553" t="24428" r="19009" b="20670"/>
          <a:stretch/>
        </p:blipFill>
        <p:spPr bwMode="auto">
          <a:xfrm>
            <a:off x="4820488" y="3250691"/>
            <a:ext cx="954764" cy="85319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5775252" y="3378188"/>
            <a:ext cx="3212950" cy="523220"/>
          </a:xfrm>
          <a:prstGeom prst="rect">
            <a:avLst/>
          </a:prstGeom>
        </p:spPr>
        <p:txBody>
          <a:bodyPr wrap="square">
            <a:spAutoFit/>
          </a:bodyPr>
          <a:lstStyle/>
          <a:p>
            <a:r>
              <a:rPr lang="en-US" sz="1400" b="1" cap="all" dirty="0">
                <a:solidFill>
                  <a:srgbClr val="002060"/>
                </a:solidFill>
                <a:latin typeface="Century" panose="02040604050505020304" pitchFamily="18" charset="0"/>
              </a:rPr>
              <a:t>EFFICIENT AND ECONOMICAL THAN IMPORTED LPG</a:t>
            </a:r>
          </a:p>
        </p:txBody>
      </p:sp>
      <p:pic>
        <p:nvPicPr>
          <p:cNvPr id="1034" name="Picture 10" descr="Non Toxic Icon&quot; Images – Browse 5 Stock Photos, Vectors, and Video | Adobe  Stock"/>
          <p:cNvPicPr>
            <a:picLocks noChangeAspect="1" noChangeArrowheads="1"/>
          </p:cNvPicPr>
          <p:nvPr/>
        </p:nvPicPr>
        <p:blipFill rotWithShape="1">
          <a:blip r:embed="rId11">
            <a:extLst>
              <a:ext uri="{28A0092B-C50C-407E-A947-70E740481C1C}">
                <a14:useLocalDpi xmlns:a14="http://schemas.microsoft.com/office/drawing/2010/main" val="0"/>
              </a:ext>
            </a:extLst>
          </a:blip>
          <a:srcRect l="28713" t="20472" r="27405" b="21751"/>
          <a:stretch/>
        </p:blipFill>
        <p:spPr bwMode="auto">
          <a:xfrm>
            <a:off x="8063603" y="4003291"/>
            <a:ext cx="905709" cy="90570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902986" y="4281241"/>
            <a:ext cx="3124860" cy="523220"/>
          </a:xfrm>
          <a:prstGeom prst="rect">
            <a:avLst/>
          </a:prstGeom>
          <a:noFill/>
        </p:spPr>
        <p:txBody>
          <a:bodyPr wrap="square" rtlCol="0">
            <a:spAutoFit/>
          </a:bodyPr>
          <a:lstStyle/>
          <a:p>
            <a:pPr algn="r"/>
            <a:r>
              <a:rPr lang="en-US" sz="1400" b="1" dirty="0">
                <a:solidFill>
                  <a:srgbClr val="00B050"/>
                </a:solidFill>
                <a:latin typeface="Century" panose="02040604050505020304" pitchFamily="18" charset="0"/>
              </a:rPr>
              <a:t>NON CARCINOGENIC AND SAFE TO USE</a:t>
            </a:r>
            <a:endParaRPr lang="en-IN" sz="1400" b="1" dirty="0">
              <a:solidFill>
                <a:srgbClr val="00B050"/>
              </a:solidFill>
              <a:latin typeface="Century" panose="02040604050505020304" pitchFamily="18" charset="0"/>
            </a:endParaRPr>
          </a:p>
        </p:txBody>
      </p:sp>
    </p:spTree>
    <p:extLst>
      <p:ext uri="{BB962C8B-B14F-4D97-AF65-F5344CB8AC3E}">
        <p14:creationId xmlns:p14="http://schemas.microsoft.com/office/powerpoint/2010/main" val="808066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ite Backgrounds, Free White Powerpoint Background - Slide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1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55600"/>
            <a:ext cx="9144000" cy="584775"/>
          </a:xfrm>
          <a:prstGeom prst="rect">
            <a:avLst/>
          </a:prstGeom>
          <a:noFill/>
        </p:spPr>
        <p:txBody>
          <a:bodyPr wrap="square" rtlCol="0">
            <a:spAutoFit/>
          </a:bodyPr>
          <a:lstStyle/>
          <a:p>
            <a:pPr algn="ctr"/>
            <a:r>
              <a:rPr lang="en-US" sz="3200" b="1" dirty="0">
                <a:solidFill>
                  <a:prstClr val="white"/>
                </a:solidFill>
                <a:latin typeface="Century" panose="02040604050505020304" pitchFamily="18" charset="0"/>
              </a:rPr>
              <a:t>Methanol driven e-mobility for Trucks</a:t>
            </a:r>
            <a:endParaRPr lang="en-IN" sz="3200" b="1" dirty="0">
              <a:solidFill>
                <a:prstClr val="white"/>
              </a:solidFill>
              <a:latin typeface="Century" panose="02040604050505020304" pitchFamily="18" charset="0"/>
            </a:endParaRPr>
          </a:p>
        </p:txBody>
      </p:sp>
      <p:sp>
        <p:nvSpPr>
          <p:cNvPr id="4" name="Rectangle 3"/>
          <p:cNvSpPr/>
          <p:nvPr/>
        </p:nvSpPr>
        <p:spPr>
          <a:xfrm>
            <a:off x="0" y="1152751"/>
            <a:ext cx="9144000" cy="2185214"/>
          </a:xfrm>
          <a:prstGeom prst="rect">
            <a:avLst/>
          </a:prstGeom>
          <a:solidFill>
            <a:schemeClr val="accent4">
              <a:lumMod val="20000"/>
              <a:lumOff val="80000"/>
            </a:schemeClr>
          </a:solidFill>
        </p:spPr>
        <p:txBody>
          <a:bodyPr wrap="square">
            <a:spAutoFit/>
          </a:bodyPr>
          <a:lstStyle/>
          <a:p>
            <a:pPr algn="ctr"/>
            <a:r>
              <a:rPr lang="en-US" sz="1700" b="1" dirty="0">
                <a:solidFill>
                  <a:prstClr val="black"/>
                </a:solidFill>
                <a:latin typeface="Century" panose="02040604050505020304" pitchFamily="18" charset="0"/>
              </a:rPr>
              <a:t>Methanol Reformer (Methanol plus Water reacted to make Hydrogen) has several advantages</a:t>
            </a:r>
            <a:endParaRPr lang="en-US" sz="1700" dirty="0">
              <a:solidFill>
                <a:prstClr val="black"/>
              </a:solidFill>
              <a:latin typeface="Century" panose="02040604050505020304" pitchFamily="18" charset="0"/>
            </a:endParaRPr>
          </a:p>
          <a:p>
            <a:pPr marL="285750" indent="-285750">
              <a:buFont typeface="Wingdings" panose="05000000000000000000" pitchFamily="2" charset="2"/>
              <a:buChar char="Ø"/>
            </a:pPr>
            <a:endParaRPr lang="en-US" sz="1700" dirty="0">
              <a:solidFill>
                <a:prstClr val="black"/>
              </a:solidFill>
              <a:latin typeface="Century" panose="02040604050505020304" pitchFamily="18" charset="0"/>
            </a:endParaRPr>
          </a:p>
          <a:p>
            <a:pPr marL="285750" indent="-285750">
              <a:buFont typeface="Wingdings" panose="05000000000000000000" pitchFamily="2" charset="2"/>
              <a:buChar char="Ø"/>
            </a:pPr>
            <a:r>
              <a:rPr lang="en-US" sz="1700" dirty="0">
                <a:solidFill>
                  <a:prstClr val="black"/>
                </a:solidFill>
                <a:latin typeface="Century" panose="02040604050505020304" pitchFamily="18" charset="0"/>
              </a:rPr>
              <a:t>Lowest </a:t>
            </a:r>
            <a:r>
              <a:rPr lang="en-US" sz="1700" dirty="0" err="1">
                <a:solidFill>
                  <a:prstClr val="black"/>
                </a:solidFill>
                <a:latin typeface="Century" panose="02040604050505020304" pitchFamily="18" charset="0"/>
              </a:rPr>
              <a:t>CapEx</a:t>
            </a:r>
            <a:r>
              <a:rPr lang="en-US" sz="1700" dirty="0">
                <a:solidFill>
                  <a:prstClr val="black"/>
                </a:solidFill>
                <a:latin typeface="Century" panose="02040604050505020304" pitchFamily="18" charset="0"/>
              </a:rPr>
              <a:t> due to low temperature reforming</a:t>
            </a:r>
          </a:p>
          <a:p>
            <a:pPr marL="285750" indent="-285750">
              <a:buFont typeface="Wingdings" panose="05000000000000000000" pitchFamily="2" charset="2"/>
              <a:buChar char="Ø"/>
            </a:pPr>
            <a:r>
              <a:rPr lang="en-US" sz="1700" dirty="0">
                <a:solidFill>
                  <a:prstClr val="black"/>
                </a:solidFill>
                <a:latin typeface="Century" panose="02040604050505020304" pitchFamily="18" charset="0"/>
              </a:rPr>
              <a:t>Lowest Total Cost of Ownership (TCO), with cost of Hydrogen produced about US$3-4/kg</a:t>
            </a:r>
          </a:p>
          <a:p>
            <a:pPr marL="285750" indent="-285750">
              <a:buFont typeface="Wingdings" panose="05000000000000000000" pitchFamily="2" charset="2"/>
              <a:buChar char="Ø"/>
            </a:pPr>
            <a:r>
              <a:rPr lang="en-US" sz="1700" dirty="0">
                <a:solidFill>
                  <a:prstClr val="black"/>
                </a:solidFill>
                <a:latin typeface="Century" panose="02040604050505020304" pitchFamily="18" charset="0"/>
              </a:rPr>
              <a:t>No Supporting infrastructure required for onboarding Methanol Reformer on vehicles</a:t>
            </a:r>
          </a:p>
          <a:p>
            <a:pPr marL="285750" indent="-285750">
              <a:buFont typeface="Wingdings" panose="05000000000000000000" pitchFamily="2" charset="2"/>
              <a:buChar char="Ø"/>
            </a:pPr>
            <a:r>
              <a:rPr lang="en-US" sz="1700" dirty="0">
                <a:solidFill>
                  <a:prstClr val="black"/>
                </a:solidFill>
                <a:latin typeface="Century" panose="02040604050505020304" pitchFamily="18" charset="0"/>
              </a:rPr>
              <a:t>No stored high-pressure H2 required, improved safety</a:t>
            </a:r>
            <a:endParaRPr lang="en-IN" sz="1700" dirty="0">
              <a:solidFill>
                <a:prstClr val="black"/>
              </a:solidFill>
              <a:latin typeface="Century" panose="02040604050505020304" pitchFamily="18" charset="0"/>
            </a:endParaRPr>
          </a:p>
        </p:txBody>
      </p:sp>
      <p:pic>
        <p:nvPicPr>
          <p:cNvPr id="5" name="Picture 4"/>
          <p:cNvPicPr>
            <a:picLocks noChangeAspect="1"/>
          </p:cNvPicPr>
          <p:nvPr/>
        </p:nvPicPr>
        <p:blipFill>
          <a:blip r:embed="rId3"/>
          <a:stretch>
            <a:fillRect/>
          </a:stretch>
        </p:blipFill>
        <p:spPr>
          <a:xfrm>
            <a:off x="0" y="3337965"/>
            <a:ext cx="9144000" cy="3501920"/>
          </a:xfrm>
          <a:prstGeom prst="rect">
            <a:avLst/>
          </a:prstGeom>
        </p:spPr>
      </p:pic>
    </p:spTree>
    <p:extLst>
      <p:ext uri="{BB962C8B-B14F-4D97-AF65-F5344CB8AC3E}">
        <p14:creationId xmlns:p14="http://schemas.microsoft.com/office/powerpoint/2010/main" val="1027934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ite Backgrounds, Free White Powerpoint Background - Slide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55600"/>
            <a:ext cx="9144000" cy="584775"/>
          </a:xfrm>
          <a:prstGeom prst="rect">
            <a:avLst/>
          </a:prstGeom>
          <a:noFill/>
        </p:spPr>
        <p:txBody>
          <a:bodyPr wrap="square" rtlCol="0">
            <a:spAutoFit/>
          </a:bodyPr>
          <a:lstStyle/>
          <a:p>
            <a:pPr algn="ctr"/>
            <a:r>
              <a:rPr lang="en-US" sz="3200" b="1" dirty="0">
                <a:solidFill>
                  <a:prstClr val="white"/>
                </a:solidFill>
                <a:latin typeface="Century" panose="02040604050505020304" pitchFamily="18" charset="0"/>
              </a:rPr>
              <a:t>Methanol driven e-mobility for Trucks</a:t>
            </a:r>
            <a:endParaRPr lang="en-IN" sz="3200" b="1" dirty="0">
              <a:solidFill>
                <a:prstClr val="white"/>
              </a:solidFill>
              <a:latin typeface="Century" panose="02040604050505020304" pitchFamily="18" charset="0"/>
            </a:endParaRPr>
          </a:p>
        </p:txBody>
      </p:sp>
      <p:sp>
        <p:nvSpPr>
          <p:cNvPr id="5" name="TextBox 4"/>
          <p:cNvSpPr txBox="1"/>
          <p:nvPr/>
        </p:nvSpPr>
        <p:spPr>
          <a:xfrm>
            <a:off x="0" y="1295975"/>
            <a:ext cx="9144000" cy="3139321"/>
          </a:xfrm>
          <a:prstGeom prst="rect">
            <a:avLst/>
          </a:prstGeom>
          <a:solidFill>
            <a:schemeClr val="accent6">
              <a:lumMod val="20000"/>
              <a:lumOff val="80000"/>
            </a:schemeClr>
          </a:solidFill>
        </p:spPr>
        <p:txBody>
          <a:bodyPr wrap="square" rtlCol="0">
            <a:spAutoFit/>
          </a:bodyPr>
          <a:lstStyle/>
          <a:p>
            <a:pPr algn="ctr"/>
            <a:r>
              <a:rPr lang="en-US" b="1" dirty="0">
                <a:solidFill>
                  <a:prstClr val="black"/>
                </a:solidFill>
                <a:latin typeface="Century" panose="02040604050505020304" pitchFamily="18" charset="0"/>
              </a:rPr>
              <a:t>Space Required on Heavy Duty Truck for 1,000 km Range</a:t>
            </a:r>
          </a:p>
          <a:p>
            <a:endParaRPr lang="en-US" dirty="0">
              <a:solidFill>
                <a:prstClr val="black"/>
              </a:solidFill>
              <a:latin typeface="Century" panose="02040604050505020304" pitchFamily="18" charset="0"/>
            </a:endParaRPr>
          </a:p>
          <a:p>
            <a:pPr marL="285750" indent="-285750">
              <a:buFont typeface="Wingdings" panose="05000000000000000000" pitchFamily="2" charset="2"/>
              <a:buChar char="Ø"/>
            </a:pPr>
            <a:r>
              <a:rPr lang="en-US" dirty="0">
                <a:solidFill>
                  <a:prstClr val="black"/>
                </a:solidFill>
                <a:latin typeface="Century" panose="02040604050505020304" pitchFamily="18" charset="0"/>
              </a:rPr>
              <a:t>Engine Bay and majority of area under cab available for 80 kW fuel cell system.</a:t>
            </a:r>
          </a:p>
          <a:p>
            <a:pPr marL="285750" indent="-285750">
              <a:buFont typeface="Wingdings" panose="05000000000000000000" pitchFamily="2" charset="2"/>
              <a:buChar char="Ø"/>
            </a:pPr>
            <a:endParaRPr lang="en-US" dirty="0">
              <a:solidFill>
                <a:prstClr val="black"/>
              </a:solidFill>
              <a:latin typeface="Century" panose="02040604050505020304" pitchFamily="18" charset="0"/>
            </a:endParaRPr>
          </a:p>
          <a:p>
            <a:pPr marL="285750" indent="-285750">
              <a:buFont typeface="Wingdings" panose="05000000000000000000" pitchFamily="2" charset="2"/>
              <a:buChar char="Ø"/>
            </a:pPr>
            <a:r>
              <a:rPr lang="en-US" dirty="0">
                <a:solidFill>
                  <a:prstClr val="black"/>
                </a:solidFill>
                <a:latin typeface="Century" panose="02040604050505020304" pitchFamily="18" charset="0"/>
              </a:rPr>
              <a:t>Methanol Reformer fits between rails where driveshaft previously took space</a:t>
            </a:r>
          </a:p>
          <a:p>
            <a:pPr marL="285750" indent="-285750">
              <a:buFont typeface="Wingdings" panose="05000000000000000000" pitchFamily="2" charset="2"/>
              <a:buChar char="Ø"/>
            </a:pPr>
            <a:endParaRPr lang="en-US" dirty="0">
              <a:solidFill>
                <a:prstClr val="black"/>
              </a:solidFill>
              <a:latin typeface="Century" panose="02040604050505020304" pitchFamily="18" charset="0"/>
            </a:endParaRPr>
          </a:p>
          <a:p>
            <a:pPr marL="285750" indent="-285750">
              <a:buFont typeface="Wingdings" panose="05000000000000000000" pitchFamily="2" charset="2"/>
              <a:buChar char="Ø"/>
            </a:pPr>
            <a:r>
              <a:rPr lang="en-US" dirty="0">
                <a:solidFill>
                  <a:prstClr val="black"/>
                </a:solidFill>
                <a:latin typeface="Century" panose="02040604050505020304" pitchFamily="18" charset="0"/>
              </a:rPr>
              <a:t>Two 550 liter side tanks</a:t>
            </a:r>
          </a:p>
          <a:p>
            <a:pPr marL="285750" indent="-285750">
              <a:buFont typeface="Wingdings" panose="05000000000000000000" pitchFamily="2" charset="2"/>
              <a:buChar char="Ø"/>
            </a:pPr>
            <a:endParaRPr lang="en-US" dirty="0">
              <a:solidFill>
                <a:prstClr val="black"/>
              </a:solidFill>
              <a:latin typeface="Century" panose="02040604050505020304" pitchFamily="18" charset="0"/>
            </a:endParaRPr>
          </a:p>
          <a:p>
            <a:pPr marL="285750" indent="-285750">
              <a:buFont typeface="Wingdings" panose="05000000000000000000" pitchFamily="2" charset="2"/>
              <a:buChar char="Ø"/>
            </a:pPr>
            <a:r>
              <a:rPr lang="en-US" dirty="0">
                <a:solidFill>
                  <a:prstClr val="black"/>
                </a:solidFill>
                <a:latin typeface="Century" panose="02040604050505020304" pitchFamily="18" charset="0"/>
              </a:rPr>
              <a:t>600 liters methanol needed for 1,000 km range</a:t>
            </a:r>
          </a:p>
          <a:p>
            <a:pPr marL="285750" indent="-285750">
              <a:buFont typeface="Wingdings" panose="05000000000000000000" pitchFamily="2" charset="2"/>
              <a:buChar char="Ø"/>
            </a:pPr>
            <a:endParaRPr lang="en-US" dirty="0">
              <a:solidFill>
                <a:prstClr val="black"/>
              </a:solidFill>
              <a:latin typeface="Century" panose="02040604050505020304" pitchFamily="18" charset="0"/>
            </a:endParaRPr>
          </a:p>
          <a:p>
            <a:pPr marL="285750" indent="-285750">
              <a:buFont typeface="Wingdings" panose="05000000000000000000" pitchFamily="2" charset="2"/>
              <a:buChar char="Ø"/>
            </a:pPr>
            <a:r>
              <a:rPr lang="en-US" dirty="0">
                <a:solidFill>
                  <a:prstClr val="black"/>
                </a:solidFill>
                <a:latin typeface="Century" panose="02040604050505020304" pitchFamily="18" charset="0"/>
              </a:rPr>
              <a:t>Back of cab could also be used for setting up Methanol Reformer</a:t>
            </a:r>
            <a:endParaRPr lang="en-IN" dirty="0">
              <a:solidFill>
                <a:prstClr val="black"/>
              </a:solidFill>
              <a:latin typeface="Century" panose="02040604050505020304" pitchFamily="18" charset="0"/>
            </a:endParaRPr>
          </a:p>
        </p:txBody>
      </p:sp>
      <p:sp>
        <p:nvSpPr>
          <p:cNvPr id="6" name="TextBox 5"/>
          <p:cNvSpPr txBox="1"/>
          <p:nvPr/>
        </p:nvSpPr>
        <p:spPr>
          <a:xfrm>
            <a:off x="0" y="4790896"/>
            <a:ext cx="9144000" cy="707886"/>
          </a:xfrm>
          <a:prstGeom prst="rect">
            <a:avLst/>
          </a:prstGeom>
          <a:solidFill>
            <a:schemeClr val="tx2">
              <a:lumMod val="20000"/>
              <a:lumOff val="80000"/>
            </a:schemeClr>
          </a:solidFill>
        </p:spPr>
        <p:txBody>
          <a:bodyPr wrap="square" rtlCol="0">
            <a:spAutoFit/>
          </a:bodyPr>
          <a:lstStyle/>
          <a:p>
            <a:pPr algn="ctr"/>
            <a:r>
              <a:rPr lang="en-US" sz="2000" b="1" dirty="0">
                <a:solidFill>
                  <a:prstClr val="black"/>
                </a:solidFill>
                <a:latin typeface="Century" panose="02040604050505020304" pitchFamily="18" charset="0"/>
              </a:rPr>
              <a:t>Impractical to fit enough compressed Hydrogen tanks onboard a Heavy Duty truck to store 65 kg of Hydrogen to achieve 1,000 km range</a:t>
            </a:r>
            <a:endParaRPr lang="en-IN" sz="2000" b="1" dirty="0">
              <a:solidFill>
                <a:prstClr val="black"/>
              </a:solidFill>
              <a:latin typeface="Century" panose="02040604050505020304" pitchFamily="18" charset="0"/>
            </a:endParaRPr>
          </a:p>
        </p:txBody>
      </p:sp>
    </p:spTree>
    <p:extLst>
      <p:ext uri="{BB962C8B-B14F-4D97-AF65-F5344CB8AC3E}">
        <p14:creationId xmlns:p14="http://schemas.microsoft.com/office/powerpoint/2010/main" val="2574127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52400"/>
            <a:ext cx="8820150" cy="666750"/>
          </a:xfrm>
          <a:solidFill>
            <a:srgbClr val="FFFF00"/>
          </a:solidFill>
        </p:spPr>
        <p:txBody>
          <a:bodyPr>
            <a:normAutofit fontScale="90000"/>
          </a:bodyPr>
          <a:lstStyle/>
          <a:p>
            <a:pPr algn="ctr"/>
            <a:r>
              <a:rPr lang="en-US" b="1" dirty="0">
                <a:solidFill>
                  <a:srgbClr val="C00000"/>
                </a:solidFill>
                <a:latin typeface="+mn-lt"/>
              </a:rPr>
              <a:t>Sustainable Aviation Fuel (SAF) in India</a:t>
            </a:r>
            <a:endParaRPr lang="en-IN" b="1" dirty="0">
              <a:solidFill>
                <a:srgbClr val="C00000"/>
              </a:solidFill>
              <a:latin typeface="+mn-lt"/>
            </a:endParaRPr>
          </a:p>
        </p:txBody>
      </p:sp>
      <p:sp>
        <p:nvSpPr>
          <p:cNvPr id="3" name="Content Placeholder 2"/>
          <p:cNvSpPr>
            <a:spLocks noGrp="1"/>
          </p:cNvSpPr>
          <p:nvPr>
            <p:ph idx="1"/>
          </p:nvPr>
        </p:nvSpPr>
        <p:spPr>
          <a:xfrm>
            <a:off x="161925" y="990600"/>
            <a:ext cx="8820150" cy="5638800"/>
          </a:xfrm>
          <a:solidFill>
            <a:schemeClr val="accent6">
              <a:lumMod val="20000"/>
              <a:lumOff val="80000"/>
            </a:schemeClr>
          </a:solidFill>
        </p:spPr>
        <p:txBody>
          <a:bodyPr>
            <a:normAutofit lnSpcReduction="10000"/>
          </a:bodyPr>
          <a:lstStyle/>
          <a:p>
            <a:pPr algn="just"/>
            <a:r>
              <a:rPr lang="en-US" sz="2000" dirty="0"/>
              <a:t>It is estimated by the Indian SAF community, that 100 million domestic passengers in India will be transported on SAF by 2030 on a 10% blend, which translates to 360,000 metric tons of SAF. </a:t>
            </a:r>
          </a:p>
          <a:p>
            <a:pPr algn="just"/>
            <a:endParaRPr lang="en-US" sz="2000" dirty="0"/>
          </a:p>
          <a:p>
            <a:pPr algn="just"/>
            <a:r>
              <a:rPr lang="en-US" sz="2000" dirty="0"/>
              <a:t>India’s total expected domestic need for jet fuel is estimated to be approximately 8 million tons by 2030, flying an estimated 190 million </a:t>
            </a:r>
            <a:r>
              <a:rPr lang="en-IN" sz="2000" dirty="0"/>
              <a:t>domestic passengers a year.</a:t>
            </a:r>
          </a:p>
          <a:p>
            <a:pPr algn="just"/>
            <a:endParaRPr lang="en-US" sz="2000" dirty="0"/>
          </a:p>
          <a:p>
            <a:pPr algn="just"/>
            <a:r>
              <a:rPr lang="en-US" sz="2000" dirty="0"/>
              <a:t>India has a wealth of natural resources and biobased feedstocks and it is already a low-cost producer of solar and wind power at a global scale.</a:t>
            </a:r>
          </a:p>
          <a:p>
            <a:pPr algn="just"/>
            <a:endParaRPr lang="en-US" sz="2000" dirty="0"/>
          </a:p>
          <a:p>
            <a:pPr algn="just"/>
            <a:r>
              <a:rPr lang="en-US" sz="2000" dirty="0"/>
              <a:t>The nation is well placed to become a global leader in biofuels and e-fuels and to stay ahead of the curve in global technology development.</a:t>
            </a:r>
          </a:p>
          <a:p>
            <a:pPr algn="just"/>
            <a:endParaRPr lang="en-US" sz="2000" dirty="0"/>
          </a:p>
          <a:p>
            <a:pPr algn="just"/>
            <a:r>
              <a:rPr lang="en-US" sz="2000" dirty="0"/>
              <a:t>SAF industry in India could not only help address the threat of climate change but also approximately $2.8 billion in macroeconomic benefits to India’s annual GDP.</a:t>
            </a:r>
          </a:p>
          <a:p>
            <a:endParaRPr lang="en-IN" sz="2000" dirty="0"/>
          </a:p>
        </p:txBody>
      </p:sp>
    </p:spTree>
    <p:extLst>
      <p:ext uri="{BB962C8B-B14F-4D97-AF65-F5344CB8AC3E}">
        <p14:creationId xmlns:p14="http://schemas.microsoft.com/office/powerpoint/2010/main" val="1299232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90" y="95249"/>
            <a:ext cx="8769510" cy="895351"/>
          </a:xfrm>
          <a:solidFill>
            <a:srgbClr val="FFC000"/>
          </a:solidFill>
        </p:spPr>
        <p:txBody>
          <a:bodyPr>
            <a:noAutofit/>
          </a:bodyPr>
          <a:lstStyle/>
          <a:p>
            <a:pPr algn="ctr"/>
            <a:r>
              <a:rPr lang="en-US" sz="2400" b="1" dirty="0">
                <a:solidFill>
                  <a:srgbClr val="C00000"/>
                </a:solidFill>
                <a:latin typeface="+mn-lt"/>
              </a:rPr>
              <a:t>Scale up of SAF can create a value chain with inherent incentives for farmers to encourage reduced stubble burning…</a:t>
            </a:r>
            <a:endParaRPr lang="en-IN" sz="2400" b="1" dirty="0">
              <a:solidFill>
                <a:srgbClr val="C00000"/>
              </a:solidFill>
              <a:latin typeface="+mn-lt"/>
            </a:endParaRPr>
          </a:p>
        </p:txBody>
      </p:sp>
      <p:sp>
        <p:nvSpPr>
          <p:cNvPr id="3" name="Content Placeholder 2"/>
          <p:cNvSpPr>
            <a:spLocks noGrp="1"/>
          </p:cNvSpPr>
          <p:nvPr>
            <p:ph idx="1"/>
          </p:nvPr>
        </p:nvSpPr>
        <p:spPr>
          <a:xfrm>
            <a:off x="145890" y="1066800"/>
            <a:ext cx="8769510" cy="2209800"/>
          </a:xfrm>
          <a:solidFill>
            <a:schemeClr val="accent5">
              <a:lumMod val="40000"/>
              <a:lumOff val="60000"/>
            </a:schemeClr>
          </a:solidFill>
        </p:spPr>
        <p:txBody>
          <a:bodyPr>
            <a:noAutofit/>
          </a:bodyPr>
          <a:lstStyle/>
          <a:p>
            <a:pPr algn="just"/>
            <a:r>
              <a:rPr lang="en-US" sz="1800" i="1" dirty="0"/>
              <a:t>Farmers can receive an additional stable income from selling agricultural residues as feedstock to SAF production</a:t>
            </a:r>
          </a:p>
          <a:p>
            <a:pPr algn="just"/>
            <a:endParaRPr lang="en-US" sz="1800" i="1" dirty="0"/>
          </a:p>
          <a:p>
            <a:pPr algn="just"/>
            <a:r>
              <a:rPr lang="en-US" sz="1800" i="1" dirty="0"/>
              <a:t>Additional income is in the order of magnitude of 15% to farmers</a:t>
            </a:r>
          </a:p>
          <a:p>
            <a:pPr algn="just"/>
            <a:endParaRPr lang="en-US" sz="1800" i="1" dirty="0"/>
          </a:p>
          <a:p>
            <a:pPr algn="just"/>
            <a:r>
              <a:rPr lang="en-US" sz="1800" i="1" dirty="0"/>
              <a:t>Significant air quality co-benefits exist, as residues are harvested instead of STUBBLE BURNING</a:t>
            </a:r>
            <a:endParaRPr lang="en-IN" sz="1800" i="1" dirty="0"/>
          </a:p>
        </p:txBody>
      </p:sp>
      <p:pic>
        <p:nvPicPr>
          <p:cNvPr id="4" name="Picture 3"/>
          <p:cNvPicPr>
            <a:picLocks noChangeAspect="1"/>
          </p:cNvPicPr>
          <p:nvPr/>
        </p:nvPicPr>
        <p:blipFill rotWithShape="1">
          <a:blip r:embed="rId2"/>
          <a:srcRect l="22489" t="5148" r="5365" b="27908"/>
          <a:stretch/>
        </p:blipFill>
        <p:spPr>
          <a:xfrm>
            <a:off x="0" y="3377496"/>
            <a:ext cx="9144000" cy="3371126"/>
          </a:xfrm>
          <a:prstGeom prst="rect">
            <a:avLst/>
          </a:prstGeom>
        </p:spPr>
      </p:pic>
    </p:spTree>
    <p:extLst>
      <p:ext uri="{BB962C8B-B14F-4D97-AF65-F5344CB8AC3E}">
        <p14:creationId xmlns:p14="http://schemas.microsoft.com/office/powerpoint/2010/main" val="2697380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799" y="152400"/>
            <a:ext cx="8970401" cy="954107"/>
          </a:xfrm>
          <a:prstGeom prst="rect">
            <a:avLst/>
          </a:prstGeom>
          <a:solidFill>
            <a:srgbClr val="7030A0"/>
          </a:solidFill>
        </p:spPr>
        <p:txBody>
          <a:bodyPr wrap="square">
            <a:spAutoFit/>
          </a:bodyPr>
          <a:lstStyle/>
          <a:p>
            <a:pPr algn="ctr"/>
            <a:r>
              <a:rPr lang="en-US" sz="2800" b="1" dirty="0">
                <a:solidFill>
                  <a:prstClr val="white"/>
                </a:solidFill>
                <a:latin typeface="Bookman Old Style" panose="02050604050505020204" pitchFamily="18" charset="0"/>
              </a:rPr>
              <a:t>What is nuclear power’s role in the energy transition?</a:t>
            </a:r>
          </a:p>
        </p:txBody>
      </p:sp>
      <p:sp>
        <p:nvSpPr>
          <p:cNvPr id="3" name="Rectangle 2"/>
          <p:cNvSpPr/>
          <p:nvPr/>
        </p:nvSpPr>
        <p:spPr>
          <a:xfrm>
            <a:off x="102039" y="1131907"/>
            <a:ext cx="8970401" cy="5632311"/>
          </a:xfrm>
          <a:prstGeom prst="rect">
            <a:avLst/>
          </a:prstGeom>
        </p:spPr>
        <p:txBody>
          <a:bodyPr wrap="square">
            <a:spAutoFit/>
          </a:bodyPr>
          <a:lstStyle/>
          <a:p>
            <a:pPr marL="128588" indent="-128588" algn="just">
              <a:buFont typeface="Arial" panose="020B0604020202020204" pitchFamily="34" charset="0"/>
              <a:buChar char="•"/>
            </a:pPr>
            <a:r>
              <a:rPr lang="en-US" sz="2000" dirty="0">
                <a:solidFill>
                  <a:prstClr val="black"/>
                </a:solidFill>
                <a:latin typeface="Bookman Old Style" panose="02050604050505020204" pitchFamily="18" charset="0"/>
                <a:ea typeface="Verdana" panose="020B0604030504040204" pitchFamily="34" charset="0"/>
              </a:rPr>
              <a:t>Nuclear energy does not require burning fossil fuels, it does not directly contribute to greenhouse gas emissions and climate change — which has led experts to say that it could make the energy transition more feasible.</a:t>
            </a:r>
          </a:p>
          <a:p>
            <a:pPr marL="128588" indent="-128588" algn="just">
              <a:buFont typeface="Arial" panose="020B0604020202020204" pitchFamily="34" charset="0"/>
              <a:buChar char="•"/>
            </a:pPr>
            <a:endParaRPr lang="en-US" sz="2000" dirty="0">
              <a:solidFill>
                <a:prstClr val="black"/>
              </a:solidFill>
              <a:latin typeface="Bookman Old Style" panose="02050604050505020204" pitchFamily="18" charset="0"/>
              <a:ea typeface="Verdana" panose="020B0604030504040204" pitchFamily="34" charset="0"/>
            </a:endParaRPr>
          </a:p>
          <a:p>
            <a:pPr marL="128588" indent="-128588" algn="just">
              <a:buFont typeface="Arial" panose="020B0604020202020204" pitchFamily="34" charset="0"/>
              <a:buChar char="•"/>
            </a:pPr>
            <a:r>
              <a:rPr lang="en-US" sz="2000" dirty="0">
                <a:solidFill>
                  <a:prstClr val="black"/>
                </a:solidFill>
                <a:latin typeface="Bookman Old Style" panose="02050604050505020204" pitchFamily="18" charset="0"/>
                <a:ea typeface="Verdana" panose="020B0604030504040204" pitchFamily="34" charset="0"/>
              </a:rPr>
              <a:t>More advanced reactors could be key to providing cheap and plentiful energy that does not come from fossil fuels.</a:t>
            </a:r>
          </a:p>
          <a:p>
            <a:pPr marL="128588" indent="-128588" algn="just">
              <a:buFont typeface="Arial" panose="020B0604020202020204" pitchFamily="34" charset="0"/>
              <a:buChar char="•"/>
            </a:pPr>
            <a:endParaRPr lang="en-US" sz="2000" dirty="0">
              <a:solidFill>
                <a:prstClr val="black"/>
              </a:solidFill>
              <a:latin typeface="Bookman Old Style" panose="02050604050505020204" pitchFamily="18" charset="0"/>
              <a:ea typeface="Verdana" panose="020B0604030504040204" pitchFamily="34" charset="0"/>
            </a:endParaRPr>
          </a:p>
          <a:p>
            <a:pPr marL="128588" indent="-128588" algn="just">
              <a:buFont typeface="Arial" panose="020B0604020202020204" pitchFamily="34" charset="0"/>
              <a:buChar char="•"/>
            </a:pPr>
            <a:r>
              <a:rPr lang="en-US" sz="2000" dirty="0">
                <a:solidFill>
                  <a:prstClr val="black"/>
                </a:solidFill>
                <a:latin typeface="Bookman Old Style" panose="02050604050505020204" pitchFamily="18" charset="0"/>
                <a:ea typeface="Verdana" panose="020B0604030504040204" pitchFamily="34" charset="0"/>
              </a:rPr>
              <a:t>Companies in Russia, Canada, the U.S., and elsewhere are investing in </a:t>
            </a:r>
            <a:r>
              <a:rPr lang="en-US" sz="2000" b="1" dirty="0">
                <a:solidFill>
                  <a:prstClr val="black"/>
                </a:solidFill>
                <a:latin typeface="Bookman Old Style" panose="02050604050505020204" pitchFamily="18" charset="0"/>
                <a:ea typeface="Verdana" panose="020B0604030504040204" pitchFamily="34" charset="0"/>
                <a:hlinkClick r:id="rId2"/>
              </a:rPr>
              <a:t>small modular reactors</a:t>
            </a:r>
            <a:r>
              <a:rPr lang="en-US" sz="2000" dirty="0">
                <a:solidFill>
                  <a:prstClr val="black"/>
                </a:solidFill>
                <a:latin typeface="Bookman Old Style" panose="02050604050505020204" pitchFamily="18" charset="0"/>
                <a:ea typeface="Verdana" panose="020B0604030504040204" pitchFamily="34" charset="0"/>
              </a:rPr>
              <a:t>, which would require less investment than traditional reactors and could be contained on ships, making them relatively mobile. </a:t>
            </a:r>
          </a:p>
          <a:p>
            <a:pPr marL="128588" indent="-128588" algn="just">
              <a:buFont typeface="Arial" panose="020B0604020202020204" pitchFamily="34" charset="0"/>
              <a:buChar char="•"/>
            </a:pPr>
            <a:endParaRPr lang="en-US" sz="2000" dirty="0">
              <a:solidFill>
                <a:prstClr val="black"/>
              </a:solidFill>
              <a:latin typeface="Bookman Old Style" panose="02050604050505020204" pitchFamily="18" charset="0"/>
              <a:ea typeface="Verdana" panose="020B0604030504040204" pitchFamily="34" charset="0"/>
            </a:endParaRPr>
          </a:p>
          <a:p>
            <a:pPr marL="128588" indent="-128588" algn="just">
              <a:buFont typeface="Arial" panose="020B0604020202020204" pitchFamily="34" charset="0"/>
              <a:buChar char="•"/>
            </a:pPr>
            <a:r>
              <a:rPr lang="en-US" sz="2000" dirty="0">
                <a:solidFill>
                  <a:prstClr val="black"/>
                </a:solidFill>
                <a:latin typeface="Bookman Old Style" panose="02050604050505020204" pitchFamily="18" charset="0"/>
                <a:ea typeface="Verdana" panose="020B0604030504040204" pitchFamily="34" charset="0"/>
              </a:rPr>
              <a:t>Proponents of these smaller reactors have claimed that they would be particularly useful for </a:t>
            </a:r>
            <a:r>
              <a:rPr lang="en-US" sz="2000" b="1" dirty="0">
                <a:solidFill>
                  <a:prstClr val="black"/>
                </a:solidFill>
                <a:latin typeface="Bookman Old Style" panose="02050604050505020204" pitchFamily="18" charset="0"/>
                <a:ea typeface="Verdana" panose="020B0604030504040204" pitchFamily="34" charset="0"/>
                <a:hlinkClick r:id="rId3"/>
              </a:rPr>
              <a:t>smaller energy purchasers </a:t>
            </a:r>
            <a:r>
              <a:rPr lang="en-US" sz="2000" dirty="0">
                <a:solidFill>
                  <a:prstClr val="black"/>
                </a:solidFill>
                <a:latin typeface="Bookman Old Style" panose="02050604050505020204" pitchFamily="18" charset="0"/>
                <a:ea typeface="Verdana" panose="020B0604030504040204" pitchFamily="34" charset="0"/>
              </a:rPr>
              <a:t>that need a reliable supply, like military bases or remote cities. Rather than replacing aging power plants, the micro reactors would make nuclear power attractive to a broader market.</a:t>
            </a:r>
          </a:p>
        </p:txBody>
      </p:sp>
    </p:spTree>
    <p:extLst>
      <p:ext uri="{BB962C8B-B14F-4D97-AF65-F5344CB8AC3E}">
        <p14:creationId xmlns:p14="http://schemas.microsoft.com/office/powerpoint/2010/main" val="3495422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183" y="139708"/>
            <a:ext cx="8970401" cy="954107"/>
          </a:xfrm>
          <a:prstGeom prst="rect">
            <a:avLst/>
          </a:prstGeom>
          <a:solidFill>
            <a:srgbClr val="7030A0"/>
          </a:solidFill>
        </p:spPr>
        <p:txBody>
          <a:bodyPr wrap="square">
            <a:spAutoFit/>
          </a:bodyPr>
          <a:lstStyle/>
          <a:p>
            <a:pPr algn="ctr"/>
            <a:r>
              <a:rPr lang="en-US" sz="2800" b="1" dirty="0">
                <a:solidFill>
                  <a:prstClr val="white"/>
                </a:solidFill>
                <a:latin typeface="Bookman Old Style" panose="02050604050505020204" pitchFamily="18" charset="0"/>
              </a:rPr>
              <a:t>What is nuclear power’s role in energy transition?</a:t>
            </a:r>
          </a:p>
        </p:txBody>
      </p:sp>
      <p:sp>
        <p:nvSpPr>
          <p:cNvPr id="3" name="Rectangle 2"/>
          <p:cNvSpPr/>
          <p:nvPr/>
        </p:nvSpPr>
        <p:spPr>
          <a:xfrm>
            <a:off x="51944" y="1295400"/>
            <a:ext cx="8970401" cy="3274166"/>
          </a:xfrm>
          <a:prstGeom prst="rect">
            <a:avLst/>
          </a:prstGeom>
        </p:spPr>
        <p:txBody>
          <a:bodyPr wrap="square">
            <a:spAutoFit/>
          </a:bodyPr>
          <a:lstStyle/>
          <a:p>
            <a:pPr marL="171450" indent="-171450" algn="just">
              <a:buFont typeface="Arial" panose="020B0604020202020204" pitchFamily="34" charset="0"/>
              <a:buChar char="•"/>
            </a:pPr>
            <a:r>
              <a:rPr lang="en-US" dirty="0">
                <a:solidFill>
                  <a:prstClr val="black"/>
                </a:solidFill>
                <a:latin typeface="Bookman Old Style" panose="02050604050505020204" pitchFamily="18" charset="0"/>
                <a:ea typeface="Verdana" panose="020B0604030504040204" pitchFamily="34" charset="0"/>
              </a:rPr>
              <a:t>It is easier to stockpile uranium than natural gas, which makes nuclear power somewhat </a:t>
            </a:r>
            <a:r>
              <a:rPr lang="en-US" b="1" dirty="0">
                <a:solidFill>
                  <a:prstClr val="black"/>
                </a:solidFill>
                <a:latin typeface="Bookman Old Style" panose="02050604050505020204" pitchFamily="18" charset="0"/>
                <a:ea typeface="Verdana" panose="020B0604030504040204" pitchFamily="34" charset="0"/>
                <a:hlinkClick r:id="rId2"/>
              </a:rPr>
              <a:t>more reliable in extreme weather</a:t>
            </a:r>
            <a:r>
              <a:rPr lang="en-US" dirty="0">
                <a:solidFill>
                  <a:prstClr val="black"/>
                </a:solidFill>
                <a:latin typeface="Bookman Old Style" panose="02050604050505020204" pitchFamily="18" charset="0"/>
                <a:ea typeface="Verdana" panose="020B0604030504040204" pitchFamily="34" charset="0"/>
              </a:rPr>
              <a:t> events than some other sources of energy. </a:t>
            </a:r>
          </a:p>
          <a:p>
            <a:pPr marL="128588" indent="-128588" algn="just">
              <a:buFont typeface="Arial" panose="020B0604020202020204" pitchFamily="34" charset="0"/>
              <a:buChar char="•"/>
            </a:pPr>
            <a:endParaRPr lang="en-US" dirty="0">
              <a:solidFill>
                <a:prstClr val="black"/>
              </a:solidFill>
              <a:latin typeface="Bookman Old Style" panose="02050604050505020204" pitchFamily="18" charset="0"/>
              <a:ea typeface="Verdana" panose="020B0604030504040204" pitchFamily="34" charset="0"/>
            </a:endParaRPr>
          </a:p>
          <a:p>
            <a:pPr marL="128588" indent="-128588" algn="just">
              <a:buFont typeface="Arial" panose="020B0604020202020204" pitchFamily="34" charset="0"/>
              <a:buChar char="•"/>
            </a:pPr>
            <a:r>
              <a:rPr lang="en-US" dirty="0">
                <a:solidFill>
                  <a:prstClr val="black"/>
                </a:solidFill>
                <a:latin typeface="Bookman Old Style" panose="02050604050505020204" pitchFamily="18" charset="0"/>
                <a:ea typeface="Verdana" panose="020B0604030504040204" pitchFamily="34" charset="0"/>
              </a:rPr>
              <a:t>Nuclear energy will feature in the global energy mix for decades to come but its share in the mix and its rate of growth will depend on a number of factors:</a:t>
            </a:r>
          </a:p>
          <a:p>
            <a:pPr marL="536575" lvl="4" indent="-228600" algn="just">
              <a:buFont typeface="+mj-lt"/>
              <a:buAutoNum type="arabicPeriod"/>
            </a:pPr>
            <a:endParaRPr lang="en-US" dirty="0">
              <a:solidFill>
                <a:prstClr val="black"/>
              </a:solidFill>
              <a:latin typeface="Bookman Old Style" panose="02050604050505020204" pitchFamily="18" charset="0"/>
              <a:ea typeface="Verdana" panose="020B0604030504040204" pitchFamily="34" charset="0"/>
            </a:endParaRPr>
          </a:p>
          <a:p>
            <a:pPr marL="536575" lvl="4" indent="-228600" algn="just">
              <a:buFont typeface="+mj-lt"/>
              <a:buAutoNum type="arabicPeriod"/>
            </a:pPr>
            <a:r>
              <a:rPr lang="en-US" dirty="0">
                <a:solidFill>
                  <a:prstClr val="black"/>
                </a:solidFill>
                <a:latin typeface="Bookman Old Style" panose="02050604050505020204" pitchFamily="18" charset="0"/>
                <a:ea typeface="Verdana" panose="020B0604030504040204" pitchFamily="34" charset="0"/>
              </a:rPr>
              <a:t>Speed of innovation in new nuclear technology</a:t>
            </a:r>
          </a:p>
          <a:p>
            <a:pPr marL="536575" lvl="4" indent="-228600" algn="just">
              <a:buFont typeface="+mj-lt"/>
              <a:buAutoNum type="arabicPeriod"/>
            </a:pPr>
            <a:r>
              <a:rPr lang="en-US" dirty="0">
                <a:solidFill>
                  <a:prstClr val="black"/>
                </a:solidFill>
                <a:latin typeface="Bookman Old Style" panose="02050604050505020204" pitchFamily="18" charset="0"/>
                <a:ea typeface="Verdana" panose="020B0604030504040204" pitchFamily="34" charset="0"/>
              </a:rPr>
              <a:t>Policies on legacy waste management. </a:t>
            </a:r>
          </a:p>
          <a:p>
            <a:pPr marL="536575" lvl="4" indent="-228600" algn="just">
              <a:buFont typeface="+mj-lt"/>
              <a:buAutoNum type="arabicPeriod"/>
            </a:pPr>
            <a:r>
              <a:rPr lang="en-US" dirty="0">
                <a:solidFill>
                  <a:prstClr val="black"/>
                </a:solidFill>
                <a:latin typeface="Bookman Old Style" panose="02050604050505020204" pitchFamily="18" charset="0"/>
                <a:ea typeface="Verdana" panose="020B0604030504040204" pitchFamily="34" charset="0"/>
              </a:rPr>
              <a:t>Market design and financing structures</a:t>
            </a:r>
          </a:p>
          <a:p>
            <a:pPr marL="128588" indent="-128588" algn="just">
              <a:lnSpc>
                <a:spcPct val="150000"/>
              </a:lnSpc>
              <a:buFont typeface="Arial" panose="020B0604020202020204" pitchFamily="34" charset="0"/>
              <a:buChar char="•"/>
            </a:pPr>
            <a:endParaRPr lang="en-US" sz="675" dirty="0">
              <a:solidFill>
                <a:prstClr val="black"/>
              </a:solidFill>
              <a:latin typeface="Verdana" panose="020B0604030504040204" pitchFamily="34" charset="0"/>
              <a:ea typeface="Verdana" panose="020B0604030504040204" pitchFamily="34" charset="0"/>
            </a:endParaRPr>
          </a:p>
        </p:txBody>
      </p:sp>
      <p:sp>
        <p:nvSpPr>
          <p:cNvPr id="4" name="Rectangle 3"/>
          <p:cNvSpPr/>
          <p:nvPr/>
        </p:nvSpPr>
        <p:spPr>
          <a:xfrm>
            <a:off x="67183" y="5068669"/>
            <a:ext cx="8970402" cy="646331"/>
          </a:xfrm>
          <a:prstGeom prst="rect">
            <a:avLst/>
          </a:prstGeom>
          <a:solidFill>
            <a:srgbClr val="002060"/>
          </a:solidFill>
        </p:spPr>
        <p:txBody>
          <a:bodyPr wrap="square">
            <a:spAutoFit/>
          </a:bodyPr>
          <a:lstStyle/>
          <a:p>
            <a:pPr algn="just"/>
            <a:r>
              <a:rPr lang="en-US" dirty="0">
                <a:solidFill>
                  <a:prstClr val="white"/>
                </a:solidFill>
                <a:latin typeface="Bookman Old Style" panose="02050604050505020204" pitchFamily="18" charset="0"/>
                <a:ea typeface="Verdana" panose="020B0604030504040204" pitchFamily="34" charset="0"/>
              </a:rPr>
              <a:t>"Nuclear energy is and can be one of the most cost-competitive low-carbon options for generating electricity"</a:t>
            </a:r>
          </a:p>
        </p:txBody>
      </p:sp>
      <p:sp>
        <p:nvSpPr>
          <p:cNvPr id="5" name="Rectangle 4"/>
          <p:cNvSpPr/>
          <p:nvPr/>
        </p:nvSpPr>
        <p:spPr>
          <a:xfrm>
            <a:off x="77343" y="5858470"/>
            <a:ext cx="8970402" cy="923330"/>
          </a:xfrm>
          <a:prstGeom prst="rect">
            <a:avLst/>
          </a:prstGeom>
          <a:solidFill>
            <a:srgbClr val="FFC000"/>
          </a:solidFill>
        </p:spPr>
        <p:txBody>
          <a:bodyPr wrap="square">
            <a:spAutoFit/>
          </a:bodyPr>
          <a:lstStyle/>
          <a:p>
            <a:pPr algn="just"/>
            <a:r>
              <a:rPr lang="en-US" dirty="0">
                <a:solidFill>
                  <a:prstClr val="black"/>
                </a:solidFill>
                <a:latin typeface="Bookman Old Style" panose="02050604050505020204" pitchFamily="18" charset="0"/>
                <a:ea typeface="Verdana" panose="020B0604030504040204" pitchFamily="34" charset="0"/>
              </a:rPr>
              <a:t>"Lifetime extension of existing reactors is one of the best power generation investments available in the market on the basis of the </a:t>
            </a:r>
            <a:r>
              <a:rPr lang="en-US" dirty="0" err="1">
                <a:solidFill>
                  <a:prstClr val="black"/>
                </a:solidFill>
                <a:latin typeface="Bookman Old Style" panose="02050604050505020204" pitchFamily="18" charset="0"/>
                <a:ea typeface="Verdana" panose="020B0604030504040204" pitchFamily="34" charset="0"/>
              </a:rPr>
              <a:t>levelised</a:t>
            </a:r>
            <a:r>
              <a:rPr lang="en-US" dirty="0">
                <a:solidFill>
                  <a:prstClr val="black"/>
                </a:solidFill>
                <a:latin typeface="Bookman Old Style" panose="02050604050505020204" pitchFamily="18" charset="0"/>
                <a:ea typeface="Verdana" panose="020B0604030504040204" pitchFamily="34" charset="0"/>
              </a:rPr>
              <a:t> cost of energy"</a:t>
            </a:r>
          </a:p>
        </p:txBody>
      </p:sp>
    </p:spTree>
    <p:extLst>
      <p:ext uri="{BB962C8B-B14F-4D97-AF65-F5344CB8AC3E}">
        <p14:creationId xmlns:p14="http://schemas.microsoft.com/office/powerpoint/2010/main" val="2474523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6200"/>
            <a:ext cx="9144000" cy="646331"/>
          </a:xfrm>
          <a:prstGeom prst="rect">
            <a:avLst/>
          </a:prstGeom>
          <a:solidFill>
            <a:schemeClr val="tx2">
              <a:lumMod val="50000"/>
            </a:schemeClr>
          </a:solidFill>
        </p:spPr>
        <p:txBody>
          <a:bodyPr wrap="square" rtlCol="0">
            <a:spAutoFit/>
          </a:bodyPr>
          <a:lstStyle/>
          <a:p>
            <a:pPr algn="ctr"/>
            <a:r>
              <a:rPr lang="en-IN" sz="3600" b="1" dirty="0">
                <a:solidFill>
                  <a:srgbClr val="FFFF00"/>
                </a:solidFill>
              </a:rPr>
              <a:t>Small Modular Reactors</a:t>
            </a:r>
            <a:endParaRPr lang="en-US" sz="3600" b="1" dirty="0">
              <a:solidFill>
                <a:srgbClr val="FFFF00"/>
              </a:solidFill>
            </a:endParaRPr>
          </a:p>
        </p:txBody>
      </p:sp>
      <p:pic>
        <p:nvPicPr>
          <p:cNvPr id="4098" name="Picture 2" descr="C:\Users\Lenovo\Desktop\lllllllll.jpg"/>
          <p:cNvPicPr>
            <a:picLocks noChangeAspect="1" noChangeArrowheads="1"/>
          </p:cNvPicPr>
          <p:nvPr/>
        </p:nvPicPr>
        <p:blipFill rotWithShape="1">
          <a:blip r:embed="rId2"/>
          <a:srcRect l="8753" t="13561" r="10722"/>
          <a:stretch/>
        </p:blipFill>
        <p:spPr bwMode="auto">
          <a:xfrm>
            <a:off x="18178" y="845820"/>
            <a:ext cx="9107644" cy="6012180"/>
          </a:xfrm>
          <a:prstGeom prst="rect">
            <a:avLst/>
          </a:prstGeom>
          <a:noFill/>
        </p:spPr>
      </p:pic>
    </p:spTree>
    <p:extLst>
      <p:ext uri="{BB962C8B-B14F-4D97-AF65-F5344CB8AC3E}">
        <p14:creationId xmlns:p14="http://schemas.microsoft.com/office/powerpoint/2010/main" val="1213635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888" t="4245" r="4492"/>
          <a:stretch/>
        </p:blipFill>
        <p:spPr bwMode="auto">
          <a:xfrm>
            <a:off x="25400" y="256540"/>
            <a:ext cx="9113685" cy="634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95400" y="1066800"/>
            <a:ext cx="6248400" cy="584775"/>
          </a:xfrm>
          <a:prstGeom prst="rect">
            <a:avLst/>
          </a:prstGeom>
          <a:noFill/>
        </p:spPr>
        <p:txBody>
          <a:bodyPr wrap="square" rtlCol="0">
            <a:spAutoFit/>
          </a:bodyPr>
          <a:lstStyle/>
          <a:p>
            <a:r>
              <a:rPr lang="en-US" sz="1600" i="1" dirty="0">
                <a:solidFill>
                  <a:srgbClr val="0070C0"/>
                </a:solidFill>
                <a:latin typeface="Bookman Old Style" panose="02050604050505020204" pitchFamily="18" charset="0"/>
              </a:rPr>
              <a:t>With Conservative approach, installing a nuclear capacity of 400 </a:t>
            </a:r>
            <a:r>
              <a:rPr lang="en-US" sz="1600" i="1" dirty="0" err="1">
                <a:solidFill>
                  <a:srgbClr val="0070C0"/>
                </a:solidFill>
                <a:latin typeface="Bookman Old Style" panose="02050604050505020204" pitchFamily="18" charset="0"/>
              </a:rPr>
              <a:t>GWe</a:t>
            </a:r>
            <a:r>
              <a:rPr lang="en-US" sz="1600" i="1" dirty="0">
                <a:solidFill>
                  <a:srgbClr val="0070C0"/>
                </a:solidFill>
                <a:latin typeface="Bookman Old Style" panose="02050604050505020204" pitchFamily="18" charset="0"/>
              </a:rPr>
              <a:t> will avoid cumulative 30 GtCO</a:t>
            </a:r>
            <a:r>
              <a:rPr lang="en-US" sz="1050" i="1" dirty="0">
                <a:solidFill>
                  <a:srgbClr val="0070C0"/>
                </a:solidFill>
                <a:latin typeface="Bookman Old Style" panose="02050604050505020204" pitchFamily="18" charset="0"/>
              </a:rPr>
              <a:t>2</a:t>
            </a:r>
            <a:endParaRPr lang="en-US" sz="1600" i="1" dirty="0">
              <a:solidFill>
                <a:srgbClr val="0070C0"/>
              </a:solidFill>
              <a:latin typeface="Bookman Old Style" panose="02050604050505020204" pitchFamily="18" charset="0"/>
            </a:endParaRPr>
          </a:p>
        </p:txBody>
      </p:sp>
      <p:sp>
        <p:nvSpPr>
          <p:cNvPr id="4" name="Rectangle 3"/>
          <p:cNvSpPr/>
          <p:nvPr/>
        </p:nvSpPr>
        <p:spPr>
          <a:xfrm>
            <a:off x="1295400" y="1905000"/>
            <a:ext cx="3567249" cy="1323439"/>
          </a:xfrm>
          <a:prstGeom prst="rect">
            <a:avLst/>
          </a:prstGeom>
        </p:spPr>
        <p:txBody>
          <a:bodyPr wrap="square">
            <a:spAutoFit/>
          </a:bodyPr>
          <a:lstStyle/>
          <a:p>
            <a:r>
              <a:rPr lang="en-US" sz="1600" i="1" dirty="0">
                <a:solidFill>
                  <a:srgbClr val="FF0000"/>
                </a:solidFill>
                <a:latin typeface="Bookman Old Style" panose="02050604050505020204" pitchFamily="18" charset="0"/>
              </a:rPr>
              <a:t>With Ambitious approach, installing a nuclear capacity of 1160 </a:t>
            </a:r>
            <a:r>
              <a:rPr lang="en-US" sz="1600" i="1" dirty="0" err="1">
                <a:solidFill>
                  <a:srgbClr val="FF0000"/>
                </a:solidFill>
                <a:latin typeface="Bookman Old Style" panose="02050604050505020204" pitchFamily="18" charset="0"/>
              </a:rPr>
              <a:t>GWe</a:t>
            </a:r>
            <a:r>
              <a:rPr lang="en-US" sz="1600" i="1" dirty="0">
                <a:solidFill>
                  <a:srgbClr val="FF0000"/>
                </a:solidFill>
                <a:latin typeface="Bookman Old Style" panose="02050604050505020204" pitchFamily="18" charset="0"/>
              </a:rPr>
              <a:t> will avoid cumulative 75 GtCO2, which is equivalent to IPCC 1.5 Deg. scenario</a:t>
            </a:r>
            <a:endParaRPr lang="en-IN" sz="1600" i="1" dirty="0">
              <a:solidFill>
                <a:srgbClr val="FF0000"/>
              </a:solidFill>
              <a:latin typeface="Bookman Old Style" panose="02050604050505020204" pitchFamily="18" charset="0"/>
            </a:endParaRPr>
          </a:p>
        </p:txBody>
      </p:sp>
    </p:spTree>
    <p:extLst>
      <p:ext uri="{BB962C8B-B14F-4D97-AF65-F5344CB8AC3E}">
        <p14:creationId xmlns:p14="http://schemas.microsoft.com/office/powerpoint/2010/main" val="3939547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5D67-1316-AC48-1C78-7283DC92656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36B585B-08ED-8507-E6CF-B37C5276CF34}"/>
              </a:ext>
            </a:extLst>
          </p:cNvPr>
          <p:cNvSpPr>
            <a:spLocks noGrp="1"/>
          </p:cNvSpPr>
          <p:nvPr>
            <p:ph idx="1"/>
          </p:nvPr>
        </p:nvSpPr>
        <p:spPr/>
        <p:txBody>
          <a:bodyPr/>
          <a:lstStyle/>
          <a:p>
            <a:endParaRPr lang="en-IN"/>
          </a:p>
        </p:txBody>
      </p:sp>
      <p:pic>
        <p:nvPicPr>
          <p:cNvPr id="1026" name="Picture 2" descr="COP 26: PM Modi Announces 5 Big Climate Goals for India">
            <a:extLst>
              <a:ext uri="{FF2B5EF4-FFF2-40B4-BE49-F238E27FC236}">
                <a16:creationId xmlns:a16="http://schemas.microsoft.com/office/drawing/2014/main" id="{2CB28ED2-1847-0B36-1816-3FA9A6CFB8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32" b="11647"/>
          <a:stretch/>
        </p:blipFill>
        <p:spPr bwMode="auto">
          <a:xfrm>
            <a:off x="-1" y="4029"/>
            <a:ext cx="9144001" cy="6853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487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762000"/>
          </a:xfrm>
          <a:solidFill>
            <a:srgbClr val="7030A0"/>
          </a:solidFill>
        </p:spPr>
        <p:txBody>
          <a:bodyPr>
            <a:noAutofit/>
          </a:bodyPr>
          <a:lstStyle/>
          <a:p>
            <a:r>
              <a:rPr lang="en-US" sz="3000" b="1" dirty="0">
                <a:solidFill>
                  <a:schemeClr val="bg1"/>
                </a:solidFill>
                <a:latin typeface="Bookman Old Style" pitchFamily="18" charset="0"/>
              </a:rPr>
              <a:t>Key trends for a Sustainable Energy Future</a:t>
            </a:r>
          </a:p>
        </p:txBody>
      </p:sp>
      <p:sp>
        <p:nvSpPr>
          <p:cNvPr id="5" name="Content Placeholder 4"/>
          <p:cNvSpPr>
            <a:spLocks noGrp="1"/>
          </p:cNvSpPr>
          <p:nvPr>
            <p:ph idx="1"/>
          </p:nvPr>
        </p:nvSpPr>
        <p:spPr>
          <a:xfrm>
            <a:off x="4916" y="838200"/>
            <a:ext cx="8986684" cy="4525963"/>
          </a:xfrm>
        </p:spPr>
        <p:txBody>
          <a:bodyPr>
            <a:normAutofit fontScale="92500" lnSpcReduction="20000"/>
          </a:bodyPr>
          <a:lstStyle/>
          <a:p>
            <a:pPr marL="514350" indent="-514350">
              <a:buFont typeface="+mj-lt"/>
              <a:buAutoNum type="arabicPeriod"/>
            </a:pPr>
            <a:r>
              <a:rPr lang="en-US" sz="2200" dirty="0">
                <a:latin typeface="Bookman Old Style" pitchFamily="18" charset="0"/>
              </a:rPr>
              <a:t>Access to reliable, affordable and sustainable energy supply is a necessity for economic growth</a:t>
            </a:r>
          </a:p>
          <a:p>
            <a:pPr marL="514350" indent="-514350">
              <a:buFont typeface="+mj-lt"/>
              <a:buAutoNum type="arabicPeriod"/>
            </a:pPr>
            <a:endParaRPr lang="en-US" sz="2200" dirty="0">
              <a:latin typeface="Bookman Old Style" pitchFamily="18" charset="0"/>
            </a:endParaRPr>
          </a:p>
          <a:p>
            <a:pPr marL="514350" indent="-514350">
              <a:buFont typeface="+mj-lt"/>
              <a:buAutoNum type="arabicPeriod"/>
            </a:pPr>
            <a:r>
              <a:rPr lang="en-US" sz="2200" dirty="0">
                <a:latin typeface="Bookman Old Style" pitchFamily="18" charset="0"/>
              </a:rPr>
              <a:t>Ramp up the contribution of the renewable energy for long-term sustainability </a:t>
            </a:r>
          </a:p>
          <a:p>
            <a:pPr marL="514350" indent="-514350">
              <a:buFont typeface="+mj-lt"/>
              <a:buAutoNum type="arabicPeriod"/>
            </a:pPr>
            <a:endParaRPr lang="en-US" sz="2200" dirty="0">
              <a:latin typeface="Bookman Old Style" pitchFamily="18" charset="0"/>
            </a:endParaRPr>
          </a:p>
          <a:p>
            <a:pPr marL="514350" indent="-514350">
              <a:buFont typeface="+mj-lt"/>
              <a:buAutoNum type="arabicPeriod"/>
            </a:pPr>
            <a:r>
              <a:rPr lang="en-US" sz="2200" dirty="0">
                <a:latin typeface="Bookman Old Style" pitchFamily="18" charset="0"/>
              </a:rPr>
              <a:t>Utilize technology for efficient and cleaner use of energy</a:t>
            </a:r>
          </a:p>
          <a:p>
            <a:pPr marL="514350" indent="-514350">
              <a:buFont typeface="+mj-lt"/>
              <a:buAutoNum type="arabicPeriod"/>
            </a:pPr>
            <a:endParaRPr lang="en-US" sz="2200" dirty="0">
              <a:latin typeface="Bookman Old Style" pitchFamily="18" charset="0"/>
            </a:endParaRPr>
          </a:p>
          <a:p>
            <a:pPr marL="514350" indent="-514350">
              <a:buFont typeface="+mj-lt"/>
              <a:buAutoNum type="arabicPeriod"/>
            </a:pPr>
            <a:r>
              <a:rPr lang="en-US" sz="2200" dirty="0">
                <a:latin typeface="Bookman Old Style" pitchFamily="18" charset="0"/>
              </a:rPr>
              <a:t>Embrace emerging and cleaner energy resources like Hydrogen</a:t>
            </a:r>
          </a:p>
          <a:p>
            <a:pPr marL="514350" indent="-514350">
              <a:buFont typeface="+mj-lt"/>
              <a:buAutoNum type="arabicPeriod"/>
            </a:pPr>
            <a:endParaRPr lang="en-US" sz="2200" dirty="0">
              <a:latin typeface="Bookman Old Style" pitchFamily="18" charset="0"/>
            </a:endParaRPr>
          </a:p>
          <a:p>
            <a:pPr marL="514350" indent="-514350">
              <a:buFont typeface="+mj-lt"/>
              <a:buAutoNum type="arabicPeriod"/>
            </a:pPr>
            <a:r>
              <a:rPr lang="en-US" sz="2200" dirty="0">
                <a:latin typeface="Bookman Old Style" pitchFamily="18" charset="0"/>
              </a:rPr>
              <a:t>Digitalization and AI driven technologies will form the core of future proof and efficient transmission system</a:t>
            </a:r>
          </a:p>
          <a:p>
            <a:pPr marL="514350" indent="-514350">
              <a:buFont typeface="+mj-lt"/>
              <a:buAutoNum type="arabicPeriod"/>
            </a:pPr>
            <a:endParaRPr lang="en-US" sz="2200" dirty="0">
              <a:latin typeface="Bookman Old Style" pitchFamily="18" charset="0"/>
            </a:endParaRPr>
          </a:p>
          <a:p>
            <a:pPr marL="514350" indent="-514350">
              <a:buFont typeface="+mj-lt"/>
              <a:buAutoNum type="arabicPeriod"/>
            </a:pPr>
            <a:r>
              <a:rPr lang="en-US" sz="2200" dirty="0">
                <a:latin typeface="Bookman Old Style" pitchFamily="18" charset="0"/>
              </a:rPr>
              <a:t>Access to sustainable, competitive capital will accelerate the energy transformation journey </a:t>
            </a:r>
          </a:p>
          <a:p>
            <a:pPr marL="0" indent="0">
              <a:buNone/>
            </a:pPr>
            <a:endParaRPr lang="en-US" sz="2000" dirty="0">
              <a:latin typeface="Bookman Old Style" pitchFamily="18" charset="0"/>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77" y="5333384"/>
            <a:ext cx="1702523" cy="144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800" y="5314950"/>
            <a:ext cx="16764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825" y="5286374"/>
            <a:ext cx="1704975" cy="148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6461" y="5257801"/>
            <a:ext cx="2068939" cy="151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5696" r="5595"/>
          <a:stretch/>
        </p:blipFill>
        <p:spPr bwMode="auto">
          <a:xfrm>
            <a:off x="7445477" y="5257800"/>
            <a:ext cx="1622323" cy="151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396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etting to Net Zero – and Even Net Negative – is Surprisingly Feasible, and  Affordable"/>
          <p:cNvPicPr>
            <a:picLocks noChangeAspect="1" noChangeArrowheads="1"/>
          </p:cNvPicPr>
          <p:nvPr/>
        </p:nvPicPr>
        <p:blipFill rotWithShape="1">
          <a:blip r:embed="rId2">
            <a:extLst>
              <a:ext uri="{28A0092B-C50C-407E-A947-70E740481C1C}">
                <a14:useLocalDpi xmlns:a14="http://schemas.microsoft.com/office/drawing/2010/main" val="0"/>
              </a:ext>
            </a:extLst>
          </a:blip>
          <a:srcRect l="2598" t="18020" r="37234" b="2090"/>
          <a:stretch/>
        </p:blipFill>
        <p:spPr bwMode="auto">
          <a:xfrm>
            <a:off x="32982" y="762000"/>
            <a:ext cx="8958618"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520" y="13216"/>
            <a:ext cx="9163520" cy="584775"/>
          </a:xfrm>
          <a:prstGeom prst="rect">
            <a:avLst/>
          </a:prstGeom>
          <a:solidFill>
            <a:srgbClr val="7030A0"/>
          </a:solidFill>
        </p:spPr>
        <p:txBody>
          <a:bodyPr wrap="square">
            <a:spAutoFit/>
          </a:bodyPr>
          <a:lstStyle/>
          <a:p>
            <a:r>
              <a:rPr lang="en-US" sz="3200" b="1" dirty="0">
                <a:solidFill>
                  <a:prstClr val="white"/>
                </a:solidFill>
              </a:rPr>
              <a:t>Getting to Net-Zero Carbon Emissions by 2070 (1/2)</a:t>
            </a:r>
            <a:endParaRPr lang="en-US" sz="3200" dirty="0">
              <a:solidFill>
                <a:prstClr val="white"/>
              </a:solidFill>
            </a:endParaRPr>
          </a:p>
        </p:txBody>
      </p:sp>
      <p:pic>
        <p:nvPicPr>
          <p:cNvPr id="6" name="Picture 2" descr="Getting to Net Zero – and Even Net Negative – is Surprisingly Feasible, and  Affordable"/>
          <p:cNvPicPr>
            <a:picLocks noChangeAspect="1" noChangeArrowheads="1"/>
          </p:cNvPicPr>
          <p:nvPr/>
        </p:nvPicPr>
        <p:blipFill rotWithShape="1">
          <a:blip r:embed="rId2">
            <a:extLst>
              <a:ext uri="{28A0092B-C50C-407E-A947-70E740481C1C}">
                <a14:useLocalDpi xmlns:a14="http://schemas.microsoft.com/office/drawing/2010/main" val="0"/>
              </a:ext>
            </a:extLst>
          </a:blip>
          <a:srcRect l="16598" t="79891" r="70096" b="18112"/>
          <a:stretch/>
        </p:blipFill>
        <p:spPr bwMode="auto">
          <a:xfrm>
            <a:off x="457200" y="1143000"/>
            <a:ext cx="28956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etting to Net Zero – and Even Net Negative – is Surprisingly Feasible, and  Affordable"/>
          <p:cNvPicPr>
            <a:picLocks noChangeAspect="1" noChangeArrowheads="1"/>
          </p:cNvPicPr>
          <p:nvPr/>
        </p:nvPicPr>
        <p:blipFill rotWithShape="1">
          <a:blip r:embed="rId2">
            <a:extLst>
              <a:ext uri="{28A0092B-C50C-407E-A947-70E740481C1C}">
                <a14:useLocalDpi xmlns:a14="http://schemas.microsoft.com/office/drawing/2010/main" val="0"/>
              </a:ext>
            </a:extLst>
          </a:blip>
          <a:srcRect l="16598" t="79891" r="70096" b="18112"/>
          <a:stretch/>
        </p:blipFill>
        <p:spPr bwMode="auto">
          <a:xfrm>
            <a:off x="449580" y="1066799"/>
            <a:ext cx="1371600" cy="1524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etting to Net Zero – and Even Net Negative – is Surprisingly Feasible, and  Affordable"/>
          <p:cNvPicPr>
            <a:picLocks noChangeAspect="1" noChangeArrowheads="1"/>
          </p:cNvPicPr>
          <p:nvPr/>
        </p:nvPicPr>
        <p:blipFill rotWithShape="1">
          <a:blip r:embed="rId2">
            <a:extLst>
              <a:ext uri="{28A0092B-C50C-407E-A947-70E740481C1C}">
                <a14:useLocalDpi xmlns:a14="http://schemas.microsoft.com/office/drawing/2010/main" val="0"/>
              </a:ext>
            </a:extLst>
          </a:blip>
          <a:srcRect l="16598" t="79891" r="70096" b="18112"/>
          <a:stretch/>
        </p:blipFill>
        <p:spPr bwMode="auto">
          <a:xfrm>
            <a:off x="1215390" y="1104899"/>
            <a:ext cx="1371600" cy="1524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etting to Net Zero – and Even Net Negative – is Surprisingly Feasible, and  Affordable"/>
          <p:cNvPicPr>
            <a:picLocks noChangeAspect="1" noChangeArrowheads="1"/>
          </p:cNvPicPr>
          <p:nvPr/>
        </p:nvPicPr>
        <p:blipFill rotWithShape="1">
          <a:blip r:embed="rId2">
            <a:extLst>
              <a:ext uri="{28A0092B-C50C-407E-A947-70E740481C1C}">
                <a14:useLocalDpi xmlns:a14="http://schemas.microsoft.com/office/drawing/2010/main" val="0"/>
              </a:ext>
            </a:extLst>
          </a:blip>
          <a:srcRect l="16598" t="79891" r="70096" b="18112"/>
          <a:stretch/>
        </p:blipFill>
        <p:spPr bwMode="auto">
          <a:xfrm>
            <a:off x="1367790" y="1257299"/>
            <a:ext cx="1371600" cy="1524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etting to Net Zero – and Even Net Negative – is Surprisingly Feasible, and  Affordable"/>
          <p:cNvPicPr>
            <a:picLocks noChangeAspect="1" noChangeArrowheads="1"/>
          </p:cNvPicPr>
          <p:nvPr/>
        </p:nvPicPr>
        <p:blipFill rotWithShape="1">
          <a:blip r:embed="rId2">
            <a:extLst>
              <a:ext uri="{28A0092B-C50C-407E-A947-70E740481C1C}">
                <a14:useLocalDpi xmlns:a14="http://schemas.microsoft.com/office/drawing/2010/main" val="0"/>
              </a:ext>
            </a:extLst>
          </a:blip>
          <a:srcRect l="16598" t="79891" r="70096" b="18112"/>
          <a:stretch/>
        </p:blipFill>
        <p:spPr bwMode="auto">
          <a:xfrm>
            <a:off x="7698105" y="1104898"/>
            <a:ext cx="1066800" cy="30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620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etting to Net Zero – and Even Net Negative – is Surprisingly Feasible, and  Affordable"/>
          <p:cNvPicPr>
            <a:picLocks noChangeAspect="1" noChangeArrowheads="1"/>
          </p:cNvPicPr>
          <p:nvPr/>
        </p:nvPicPr>
        <p:blipFill rotWithShape="1">
          <a:blip r:embed="rId2">
            <a:extLst>
              <a:ext uri="{28A0092B-C50C-407E-A947-70E740481C1C}">
                <a14:useLocalDpi xmlns:a14="http://schemas.microsoft.com/office/drawing/2010/main" val="0"/>
              </a:ext>
            </a:extLst>
          </a:blip>
          <a:srcRect l="63453" t="17539" r="2465" b="57111"/>
          <a:stretch/>
        </p:blipFill>
        <p:spPr bwMode="auto">
          <a:xfrm>
            <a:off x="14215" y="838200"/>
            <a:ext cx="4800851" cy="20836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etting to Net Zero – and Even Net Negative – is Surprisingly Feasible, and  Affordable"/>
          <p:cNvPicPr>
            <a:picLocks noChangeAspect="1" noChangeArrowheads="1"/>
          </p:cNvPicPr>
          <p:nvPr/>
        </p:nvPicPr>
        <p:blipFill rotWithShape="1">
          <a:blip r:embed="rId2">
            <a:extLst>
              <a:ext uri="{28A0092B-C50C-407E-A947-70E740481C1C}">
                <a14:useLocalDpi xmlns:a14="http://schemas.microsoft.com/office/drawing/2010/main" val="0"/>
              </a:ext>
            </a:extLst>
          </a:blip>
          <a:srcRect l="64552" t="45630" r="2465" b="29289"/>
          <a:stretch/>
        </p:blipFill>
        <p:spPr bwMode="auto">
          <a:xfrm>
            <a:off x="4367033" y="2713631"/>
            <a:ext cx="4776967" cy="21195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520" y="13216"/>
            <a:ext cx="9163520" cy="584775"/>
          </a:xfrm>
          <a:prstGeom prst="rect">
            <a:avLst/>
          </a:prstGeom>
          <a:solidFill>
            <a:srgbClr val="7030A0"/>
          </a:solidFill>
        </p:spPr>
        <p:txBody>
          <a:bodyPr wrap="square">
            <a:spAutoFit/>
          </a:bodyPr>
          <a:lstStyle/>
          <a:p>
            <a:r>
              <a:rPr lang="en-US" sz="3200" b="1" dirty="0">
                <a:solidFill>
                  <a:prstClr val="white"/>
                </a:solidFill>
              </a:rPr>
              <a:t>Getting to Net-Zero Carbon Emissions by 2070 (2/2)</a:t>
            </a:r>
            <a:endParaRPr lang="en-US" sz="3200" dirty="0">
              <a:solidFill>
                <a:prstClr val="white"/>
              </a:solidFill>
            </a:endParaRPr>
          </a:p>
        </p:txBody>
      </p:sp>
      <p:pic>
        <p:nvPicPr>
          <p:cNvPr id="7" name="Picture 2" descr="Getting to Net Zero – and Even Net Negative – is Surprisingly Feasible, and  Affordable"/>
          <p:cNvPicPr>
            <a:picLocks noChangeAspect="1" noChangeArrowheads="1"/>
          </p:cNvPicPr>
          <p:nvPr/>
        </p:nvPicPr>
        <p:blipFill rotWithShape="1">
          <a:blip r:embed="rId2">
            <a:extLst>
              <a:ext uri="{28A0092B-C50C-407E-A947-70E740481C1C}">
                <a14:useLocalDpi xmlns:a14="http://schemas.microsoft.com/office/drawing/2010/main" val="0"/>
              </a:ext>
            </a:extLst>
          </a:blip>
          <a:srcRect l="64552" t="71248" r="2465" b="2983"/>
          <a:stretch/>
        </p:blipFill>
        <p:spPr bwMode="auto">
          <a:xfrm>
            <a:off x="14216" y="4631846"/>
            <a:ext cx="4800851" cy="2188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8851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980" t="35623" r="15666" b="10516"/>
          <a:stretch/>
        </p:blipFill>
        <p:spPr bwMode="auto">
          <a:xfrm>
            <a:off x="-38100" y="457200"/>
            <a:ext cx="9144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8276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66800"/>
            <a:ext cx="8867553" cy="5324535"/>
          </a:xfrm>
          <a:prstGeom prst="rect">
            <a:avLst/>
          </a:prstGeom>
        </p:spPr>
        <p:txBody>
          <a:bodyPr wrap="square">
            <a:spAutoFit/>
          </a:bodyPr>
          <a:lstStyle/>
          <a:p>
            <a:pPr marL="257168" indent="-257168" algn="just">
              <a:buFont typeface="Arial" pitchFamily="34" charset="0"/>
              <a:buChar char="•"/>
            </a:pPr>
            <a:r>
              <a:rPr lang="en-US" sz="2000" b="1" dirty="0">
                <a:solidFill>
                  <a:prstClr val="black"/>
                </a:solidFill>
                <a:latin typeface="Bookman Old Style" pitchFamily="18" charset="0"/>
              </a:rPr>
              <a:t>Governments need to establish regulatory environment to allow CCUS technologies to be deployed </a:t>
            </a:r>
            <a:r>
              <a:rPr lang="en-US" sz="2000" dirty="0">
                <a:solidFill>
                  <a:prstClr val="black"/>
                </a:solidFill>
                <a:latin typeface="Bookman Old Style" pitchFamily="18" charset="0"/>
              </a:rPr>
              <a:t>at scale and early to establish a new industry sector. CCUS potential to attain net-zero is vast.</a:t>
            </a:r>
            <a:endParaRPr lang="en-US" sz="2000" b="1" dirty="0">
              <a:solidFill>
                <a:prstClr val="black"/>
              </a:solidFill>
              <a:latin typeface="Bookman Old Style" pitchFamily="18" charset="0"/>
            </a:endParaRPr>
          </a:p>
          <a:p>
            <a:pPr marL="214308" indent="-214308" algn="just">
              <a:buFont typeface="Arial" pitchFamily="34" charset="0"/>
              <a:buChar char="•"/>
            </a:pPr>
            <a:endParaRPr lang="en-US" sz="2000" b="1" dirty="0">
              <a:solidFill>
                <a:prstClr val="black"/>
              </a:solidFill>
              <a:latin typeface="Bookman Old Style" pitchFamily="18" charset="0"/>
            </a:endParaRPr>
          </a:p>
          <a:p>
            <a:pPr marL="214308" indent="-214308" algn="just">
              <a:buFont typeface="Arial" pitchFamily="34" charset="0"/>
              <a:buChar char="•"/>
            </a:pPr>
            <a:r>
              <a:rPr lang="en-US" sz="2000" b="1" dirty="0">
                <a:solidFill>
                  <a:prstClr val="black"/>
                </a:solidFill>
                <a:latin typeface="Bookman Old Style" pitchFamily="18" charset="0"/>
              </a:rPr>
              <a:t>Build CO2 transport and storage infrastructure at scale to bring down costs and encourage CCUS uptake by industries. </a:t>
            </a:r>
            <a:r>
              <a:rPr lang="en-US" sz="2000" dirty="0">
                <a:solidFill>
                  <a:prstClr val="black"/>
                </a:solidFill>
                <a:latin typeface="Bookman Old Style" pitchFamily="18" charset="0"/>
              </a:rPr>
              <a:t>This is something that individual businesses cannot do themselves.</a:t>
            </a:r>
          </a:p>
          <a:p>
            <a:pPr marL="214308" indent="-214308" algn="just">
              <a:buFont typeface="Arial" pitchFamily="34" charset="0"/>
              <a:buChar char="•"/>
            </a:pPr>
            <a:endParaRPr lang="en-US" sz="2000" b="1" dirty="0">
              <a:solidFill>
                <a:prstClr val="black"/>
              </a:solidFill>
              <a:latin typeface="Bookman Old Style" pitchFamily="18" charset="0"/>
            </a:endParaRPr>
          </a:p>
          <a:p>
            <a:pPr marL="214308" indent="-214308" algn="just">
              <a:buFont typeface="Arial" pitchFamily="34" charset="0"/>
              <a:buChar char="•"/>
            </a:pPr>
            <a:r>
              <a:rPr lang="en-US" sz="2000" b="1" dirty="0">
                <a:solidFill>
                  <a:prstClr val="black"/>
                </a:solidFill>
                <a:latin typeface="Bookman Old Style" pitchFamily="18" charset="0"/>
              </a:rPr>
              <a:t>Strengthen the competitiveness of CO2 EOR for the oil and gas industry. </a:t>
            </a:r>
            <a:r>
              <a:rPr lang="en-US" sz="2000" dirty="0">
                <a:solidFill>
                  <a:prstClr val="black"/>
                </a:solidFill>
                <a:latin typeface="Bookman Old Style" pitchFamily="18" charset="0"/>
              </a:rPr>
              <a:t>Reduce the relative costs of CO2 EOR in comparison to other oil recovery methods (</a:t>
            </a:r>
            <a:r>
              <a:rPr lang="en-US" sz="2000" dirty="0" err="1">
                <a:solidFill>
                  <a:prstClr val="black"/>
                </a:solidFill>
                <a:latin typeface="Bookman Old Style" pitchFamily="18" charset="0"/>
              </a:rPr>
              <a:t>Capex</a:t>
            </a:r>
            <a:r>
              <a:rPr lang="en-US" sz="2000" dirty="0">
                <a:solidFill>
                  <a:prstClr val="black"/>
                </a:solidFill>
                <a:latin typeface="Bookman Old Style" pitchFamily="18" charset="0"/>
              </a:rPr>
              <a:t>, cost of CO2 and regulations making other production techniques relatively more expensive).</a:t>
            </a:r>
          </a:p>
          <a:p>
            <a:pPr marL="214308" indent="-214308" algn="just">
              <a:buFont typeface="Arial" pitchFamily="34" charset="0"/>
              <a:buChar char="•"/>
            </a:pPr>
            <a:endParaRPr lang="en-US" sz="2000" b="1" dirty="0">
              <a:solidFill>
                <a:prstClr val="black"/>
              </a:solidFill>
              <a:latin typeface="Bookman Old Style" pitchFamily="18" charset="0"/>
            </a:endParaRPr>
          </a:p>
          <a:p>
            <a:pPr marL="214308" indent="-214308" algn="just">
              <a:buFont typeface="Arial" pitchFamily="34" charset="0"/>
              <a:buChar char="•"/>
            </a:pPr>
            <a:r>
              <a:rPr lang="en-US" sz="2000" b="1" dirty="0" err="1">
                <a:solidFill>
                  <a:prstClr val="black"/>
                </a:solidFill>
                <a:latin typeface="Bookman Old Style" pitchFamily="18" charset="0"/>
              </a:rPr>
              <a:t>Incentivise</a:t>
            </a:r>
            <a:r>
              <a:rPr lang="en-US" sz="2000" b="1" dirty="0">
                <a:solidFill>
                  <a:prstClr val="black"/>
                </a:solidFill>
                <a:latin typeface="Bookman Old Style" pitchFamily="18" charset="0"/>
              </a:rPr>
              <a:t> CO2 capture from anthropogenic sources. </a:t>
            </a:r>
            <a:r>
              <a:rPr lang="en-US" sz="2000" dirty="0">
                <a:solidFill>
                  <a:prstClr val="black"/>
                </a:solidFill>
                <a:latin typeface="Bookman Old Style" pitchFamily="18" charset="0"/>
              </a:rPr>
              <a:t>Encourage collaboration between industrial sources of CO2 and users of EOR.</a:t>
            </a:r>
          </a:p>
        </p:txBody>
      </p:sp>
      <p:sp>
        <p:nvSpPr>
          <p:cNvPr id="3" name="Rectangle 2"/>
          <p:cNvSpPr/>
          <p:nvPr/>
        </p:nvSpPr>
        <p:spPr>
          <a:xfrm>
            <a:off x="0" y="83403"/>
            <a:ext cx="9144000" cy="830997"/>
          </a:xfrm>
          <a:prstGeom prst="rect">
            <a:avLst/>
          </a:prstGeom>
          <a:solidFill>
            <a:srgbClr val="002060"/>
          </a:solidFill>
        </p:spPr>
        <p:txBody>
          <a:bodyPr wrap="square">
            <a:spAutoFit/>
          </a:bodyPr>
          <a:lstStyle/>
          <a:p>
            <a:pPr algn="ctr"/>
            <a:r>
              <a:rPr lang="en-US" sz="2400" b="1" dirty="0">
                <a:solidFill>
                  <a:srgbClr val="FFFF00"/>
                </a:solidFill>
                <a:latin typeface="Bookman Old Style" pitchFamily="18" charset="0"/>
              </a:rPr>
              <a:t>Role of Government in Promoting Net Zero for Sustainable Growth</a:t>
            </a:r>
          </a:p>
        </p:txBody>
      </p:sp>
    </p:spTree>
    <p:extLst>
      <p:ext uri="{BB962C8B-B14F-4D97-AF65-F5344CB8AC3E}">
        <p14:creationId xmlns:p14="http://schemas.microsoft.com/office/powerpoint/2010/main" val="84508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453" y="1143000"/>
            <a:ext cx="8823094" cy="3477875"/>
          </a:xfrm>
          <a:prstGeom prst="rect">
            <a:avLst/>
          </a:prstGeom>
        </p:spPr>
        <p:txBody>
          <a:bodyPr wrap="square">
            <a:spAutoFit/>
          </a:bodyPr>
          <a:lstStyle/>
          <a:p>
            <a:pPr marL="214308" indent="-214308" algn="just">
              <a:buFont typeface="Arial" pitchFamily="34" charset="0"/>
              <a:buChar char="•"/>
            </a:pPr>
            <a:r>
              <a:rPr lang="en-US" sz="2000" b="1" dirty="0">
                <a:solidFill>
                  <a:prstClr val="black"/>
                </a:solidFill>
                <a:latin typeface="Bookman Old Style" pitchFamily="18" charset="0"/>
              </a:rPr>
              <a:t>Promote R&amp;D programs </a:t>
            </a:r>
            <a:r>
              <a:rPr lang="en-US" sz="2000" dirty="0">
                <a:solidFill>
                  <a:prstClr val="black"/>
                </a:solidFill>
                <a:latin typeface="Bookman Old Style" pitchFamily="18" charset="0"/>
              </a:rPr>
              <a:t>and initiatives that can unlock the economic potential of CO2 utilization. Pursue large-scale demonstration for CCUS in industry in national and regional programmes.</a:t>
            </a:r>
            <a:endParaRPr lang="en-US" sz="2000" b="1" dirty="0">
              <a:solidFill>
                <a:prstClr val="black"/>
              </a:solidFill>
              <a:latin typeface="Bookman Old Style" pitchFamily="18" charset="0"/>
            </a:endParaRPr>
          </a:p>
          <a:p>
            <a:pPr marL="214308" indent="-214308" algn="just">
              <a:buFont typeface="Arial" pitchFamily="34" charset="0"/>
              <a:buChar char="•"/>
            </a:pPr>
            <a:endParaRPr lang="en-US" sz="2000" b="1" dirty="0">
              <a:solidFill>
                <a:prstClr val="black"/>
              </a:solidFill>
              <a:latin typeface="Bookman Old Style" pitchFamily="18" charset="0"/>
            </a:endParaRPr>
          </a:p>
          <a:p>
            <a:pPr marL="214308" indent="-214308" algn="just">
              <a:buFont typeface="Arial" pitchFamily="34" charset="0"/>
              <a:buChar char="•"/>
            </a:pPr>
            <a:r>
              <a:rPr lang="en-US" sz="2000" b="1" dirty="0">
                <a:solidFill>
                  <a:prstClr val="black"/>
                </a:solidFill>
                <a:latin typeface="Bookman Old Style" pitchFamily="18" charset="0"/>
              </a:rPr>
              <a:t>Set standards to help industry develop products with CO2 </a:t>
            </a:r>
            <a:r>
              <a:rPr lang="en-US" sz="2000" dirty="0">
                <a:solidFill>
                  <a:prstClr val="black"/>
                </a:solidFill>
                <a:latin typeface="Bookman Old Style" pitchFamily="18" charset="0"/>
              </a:rPr>
              <a:t>and promote use of products that sink CO2 (e.g. concrete industry).</a:t>
            </a:r>
            <a:endParaRPr lang="en-US" sz="2000" b="1" dirty="0">
              <a:solidFill>
                <a:prstClr val="black"/>
              </a:solidFill>
              <a:latin typeface="Bookman Old Style" pitchFamily="18" charset="0"/>
            </a:endParaRPr>
          </a:p>
          <a:p>
            <a:pPr marL="214308" indent="-214308" algn="just">
              <a:buFont typeface="Arial" pitchFamily="34" charset="0"/>
              <a:buChar char="•"/>
            </a:pPr>
            <a:endParaRPr lang="en-US" sz="2000" b="1" dirty="0">
              <a:solidFill>
                <a:prstClr val="black"/>
              </a:solidFill>
              <a:latin typeface="Bookman Old Style" pitchFamily="18" charset="0"/>
            </a:endParaRPr>
          </a:p>
          <a:p>
            <a:pPr marL="214308" indent="-214308" algn="just">
              <a:buFont typeface="Arial" pitchFamily="34" charset="0"/>
              <a:buChar char="•"/>
            </a:pPr>
            <a:r>
              <a:rPr lang="en-US" sz="2000" b="1" dirty="0">
                <a:solidFill>
                  <a:prstClr val="black"/>
                </a:solidFill>
                <a:latin typeface="Bookman Old Style" pitchFamily="18" charset="0"/>
              </a:rPr>
              <a:t>Introduce financing mechanisms</a:t>
            </a:r>
            <a:r>
              <a:rPr lang="en-US" sz="2000" dirty="0">
                <a:solidFill>
                  <a:prstClr val="black"/>
                </a:solidFill>
                <a:latin typeface="Bookman Old Style" pitchFamily="18" charset="0"/>
              </a:rPr>
              <a:t>, such as tax credits, carbon prices &amp; taxes, mandate &amp; standards, carbon financing in development countries.</a:t>
            </a:r>
            <a:endParaRPr lang="en-US" sz="2000" b="1" dirty="0">
              <a:solidFill>
                <a:prstClr val="black"/>
              </a:solidFill>
            </a:endParaRPr>
          </a:p>
        </p:txBody>
      </p:sp>
      <p:sp>
        <p:nvSpPr>
          <p:cNvPr id="4" name="Rectangle 3"/>
          <p:cNvSpPr/>
          <p:nvPr/>
        </p:nvSpPr>
        <p:spPr>
          <a:xfrm>
            <a:off x="0" y="76200"/>
            <a:ext cx="9144000" cy="830997"/>
          </a:xfrm>
          <a:prstGeom prst="rect">
            <a:avLst/>
          </a:prstGeom>
          <a:solidFill>
            <a:srgbClr val="002060"/>
          </a:solidFill>
        </p:spPr>
        <p:txBody>
          <a:bodyPr wrap="square">
            <a:spAutoFit/>
          </a:bodyPr>
          <a:lstStyle/>
          <a:p>
            <a:pPr algn="ctr"/>
            <a:r>
              <a:rPr lang="en-US" sz="2400" b="1" dirty="0">
                <a:solidFill>
                  <a:srgbClr val="FFFF00"/>
                </a:solidFill>
                <a:latin typeface="Bookman Old Style" pitchFamily="18" charset="0"/>
              </a:rPr>
              <a:t>Role of Government in Promoting CCUS for Sustainable Growth</a:t>
            </a:r>
          </a:p>
        </p:txBody>
      </p:sp>
    </p:spTree>
    <p:extLst>
      <p:ext uri="{BB962C8B-B14F-4D97-AF65-F5344CB8AC3E}">
        <p14:creationId xmlns:p14="http://schemas.microsoft.com/office/powerpoint/2010/main" val="1300039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04800"/>
            <a:ext cx="8610600" cy="5925340"/>
          </a:xfrm>
          <a:prstGeom prst="rect">
            <a:avLst/>
          </a:prstGeom>
        </p:spPr>
        <p:txBody>
          <a:bodyPr wrap="square">
            <a:spAutoFit/>
          </a:bodyPr>
          <a:lstStyle/>
          <a:p>
            <a:pPr algn="ctr">
              <a:lnSpc>
                <a:spcPct val="150000"/>
              </a:lnSpc>
            </a:pPr>
            <a:r>
              <a:rPr lang="en-IN" sz="3200" b="1" i="1" dirty="0">
                <a:solidFill>
                  <a:srgbClr val="0070C0"/>
                </a:solidFill>
              </a:rPr>
              <a:t>Without energy, there is no economy. </a:t>
            </a:r>
          </a:p>
          <a:p>
            <a:pPr algn="ctr">
              <a:lnSpc>
                <a:spcPct val="150000"/>
              </a:lnSpc>
            </a:pPr>
            <a:r>
              <a:rPr lang="en-IN" sz="3200" b="1" i="1" dirty="0">
                <a:solidFill>
                  <a:srgbClr val="0070C0"/>
                </a:solidFill>
              </a:rPr>
              <a:t>Without climate, there is no environment. Without an economy and environment, there is no material wealth, no civil society, and no personal or national security. And the problem is that we have been getting the energy our economy needs in ways that are wrecking the climate that our environment needs.</a:t>
            </a:r>
          </a:p>
        </p:txBody>
      </p:sp>
    </p:spTree>
    <p:extLst>
      <p:ext uri="{BB962C8B-B14F-4D97-AF65-F5344CB8AC3E}">
        <p14:creationId xmlns:p14="http://schemas.microsoft.com/office/powerpoint/2010/main" val="1369534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85800"/>
            <a:ext cx="8077200" cy="5186676"/>
          </a:xfrm>
          <a:prstGeom prst="rect">
            <a:avLst/>
          </a:prstGeom>
        </p:spPr>
        <p:txBody>
          <a:bodyPr wrap="square">
            <a:spAutoFit/>
          </a:bodyPr>
          <a:lstStyle/>
          <a:p>
            <a:pPr algn="ctr">
              <a:lnSpc>
                <a:spcPct val="150000"/>
              </a:lnSpc>
            </a:pPr>
            <a:r>
              <a:rPr lang="en-IN" sz="3200" dirty="0">
                <a:solidFill>
                  <a:srgbClr val="002060"/>
                </a:solidFill>
              </a:rPr>
              <a:t>Provide incentives to attract investments in indigenizing manufacturing of emerging low-carbon technologies such as water electrolysis and carbon capture to cater to domestic demand as well as establish India as leading regional supplier, as envisaged under “</a:t>
            </a:r>
            <a:r>
              <a:rPr lang="en-IN" sz="3200" dirty="0" err="1">
                <a:solidFill>
                  <a:srgbClr val="FF0000"/>
                </a:solidFill>
              </a:rPr>
              <a:t>Atmanirbhar</a:t>
            </a:r>
            <a:r>
              <a:rPr lang="en-IN" sz="3200" dirty="0">
                <a:solidFill>
                  <a:srgbClr val="FF0000"/>
                </a:solidFill>
              </a:rPr>
              <a:t> Bharat</a:t>
            </a:r>
            <a:r>
              <a:rPr lang="en-IN" sz="3200" dirty="0">
                <a:solidFill>
                  <a:srgbClr val="002060"/>
                </a:solidFill>
              </a:rPr>
              <a:t>” initiative</a:t>
            </a:r>
          </a:p>
        </p:txBody>
      </p:sp>
    </p:spTree>
    <p:extLst>
      <p:ext uri="{BB962C8B-B14F-4D97-AF65-F5344CB8AC3E}">
        <p14:creationId xmlns:p14="http://schemas.microsoft.com/office/powerpoint/2010/main" val="27066971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An Inside View on the Staking Mechanism: A Trader's Perspective (Part 1) —  The Trader Role &amp; Options | by Restart Energy | Restart Energ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AutoShape 6" descr="Thank you — Exactus Energ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 name="Picture 1"/>
          <p:cNvPicPr>
            <a:picLocks noChangeAspect="1"/>
          </p:cNvPicPr>
          <p:nvPr/>
        </p:nvPicPr>
        <p:blipFill rotWithShape="1">
          <a:blip r:embed="rId2"/>
          <a:srcRect l="28334" t="23320" r="25833" b="11462"/>
          <a:stretch/>
        </p:blipFill>
        <p:spPr>
          <a:xfrm>
            <a:off x="29029" y="7937"/>
            <a:ext cx="9114971" cy="6850063"/>
          </a:xfrm>
          <a:prstGeom prst="rect">
            <a:avLst/>
          </a:prstGeom>
        </p:spPr>
      </p:pic>
      <p:sp>
        <p:nvSpPr>
          <p:cNvPr id="7" name="TextBox 6"/>
          <p:cNvSpPr txBox="1"/>
          <p:nvPr/>
        </p:nvSpPr>
        <p:spPr>
          <a:xfrm>
            <a:off x="1219200" y="2895600"/>
            <a:ext cx="6477000" cy="1569660"/>
          </a:xfrm>
          <a:prstGeom prst="rect">
            <a:avLst/>
          </a:prstGeom>
          <a:noFill/>
        </p:spPr>
        <p:txBody>
          <a:bodyPr wrap="square" rtlCol="0">
            <a:spAutoFit/>
          </a:bodyPr>
          <a:lstStyle/>
          <a:p>
            <a:pPr algn="ctr"/>
            <a:r>
              <a:rPr lang="en-US" sz="9600" b="1" dirty="0">
                <a:solidFill>
                  <a:srgbClr val="0070C0"/>
                </a:solidFill>
              </a:rPr>
              <a:t>Thank You</a:t>
            </a:r>
          </a:p>
        </p:txBody>
      </p:sp>
    </p:spTree>
    <p:extLst>
      <p:ext uri="{BB962C8B-B14F-4D97-AF65-F5344CB8AC3E}">
        <p14:creationId xmlns:p14="http://schemas.microsoft.com/office/powerpoint/2010/main" val="3471275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237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8491"/>
          <a:stretch/>
        </p:blipFill>
        <p:spPr>
          <a:xfrm>
            <a:off x="0" y="0"/>
            <a:ext cx="9144000" cy="6861490"/>
          </a:xfrm>
          <a:prstGeom prst="rect">
            <a:avLst/>
          </a:prstGeom>
        </p:spPr>
      </p:pic>
      <p:sp>
        <p:nvSpPr>
          <p:cNvPr id="2" name="TextBox 1">
            <a:extLst>
              <a:ext uri="{FF2B5EF4-FFF2-40B4-BE49-F238E27FC236}">
                <a16:creationId xmlns:a16="http://schemas.microsoft.com/office/drawing/2014/main" id="{C479E68D-C2E6-48DA-A200-C601EE431423}"/>
              </a:ext>
            </a:extLst>
          </p:cNvPr>
          <p:cNvSpPr txBox="1"/>
          <p:nvPr/>
        </p:nvSpPr>
        <p:spPr>
          <a:xfrm>
            <a:off x="7315199" y="5181600"/>
            <a:ext cx="1752601" cy="1569660"/>
          </a:xfrm>
          <a:prstGeom prst="rect">
            <a:avLst/>
          </a:prstGeom>
          <a:solidFill>
            <a:srgbClr val="FFFF00"/>
          </a:solidFill>
        </p:spPr>
        <p:txBody>
          <a:bodyPr wrap="square" rtlCol="0">
            <a:spAutoFit/>
          </a:bodyPr>
          <a:lstStyle/>
          <a:p>
            <a:pPr algn="ctr"/>
            <a:r>
              <a:rPr lang="en-IN" sz="3200" b="1" dirty="0">
                <a:highlight>
                  <a:srgbClr val="FFFF00"/>
                </a:highlight>
              </a:rPr>
              <a:t>India’s Energy Mix</a:t>
            </a:r>
          </a:p>
        </p:txBody>
      </p:sp>
    </p:spTree>
    <p:extLst>
      <p:ext uri="{BB962C8B-B14F-4D97-AF65-F5344CB8AC3E}">
        <p14:creationId xmlns:p14="http://schemas.microsoft.com/office/powerpoint/2010/main" val="41885860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61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5486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304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5223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452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170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0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2267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ergies | Free Full-Text | Internet of Things (IoT) and the Energy Sector">
            <a:extLst>
              <a:ext uri="{FF2B5EF4-FFF2-40B4-BE49-F238E27FC236}">
                <a16:creationId xmlns:a16="http://schemas.microsoft.com/office/drawing/2014/main" id="{12A9830B-D090-44AC-C405-5CEDE49E50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918" y="584775"/>
            <a:ext cx="8530164" cy="6273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335E145-93B9-58BF-1F6E-B789AEF3057F}"/>
              </a:ext>
            </a:extLst>
          </p:cNvPr>
          <p:cNvSpPr txBox="1"/>
          <p:nvPr/>
        </p:nvSpPr>
        <p:spPr>
          <a:xfrm>
            <a:off x="38100" y="0"/>
            <a:ext cx="9105900" cy="584775"/>
          </a:xfrm>
          <a:prstGeom prst="rect">
            <a:avLst/>
          </a:prstGeom>
          <a:solidFill>
            <a:srgbClr val="FFFF00"/>
          </a:solidFill>
        </p:spPr>
        <p:txBody>
          <a:bodyPr wrap="square" rtlCol="0">
            <a:spAutoFit/>
          </a:bodyPr>
          <a:lstStyle/>
          <a:p>
            <a:pPr algn="ctr"/>
            <a:r>
              <a:rPr lang="en-IN" sz="3200" b="1" dirty="0"/>
              <a:t>Internet of Things – Application for Energy Systems </a:t>
            </a:r>
          </a:p>
        </p:txBody>
      </p:sp>
    </p:spTree>
    <p:extLst>
      <p:ext uri="{BB962C8B-B14F-4D97-AF65-F5344CB8AC3E}">
        <p14:creationId xmlns:p14="http://schemas.microsoft.com/office/powerpoint/2010/main" val="11629099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182" y="133897"/>
            <a:ext cx="3481466" cy="931418"/>
          </a:xfrm>
        </p:spPr>
        <p:txBody>
          <a:bodyPr>
            <a:noAutofit/>
          </a:bodyPr>
          <a:lstStyle/>
          <a:p>
            <a:r>
              <a:rPr lang="en-US" sz="4800" b="1" dirty="0">
                <a:solidFill>
                  <a:srgbClr val="00B0F0"/>
                </a:solidFill>
                <a:latin typeface="+mn-lt"/>
              </a:rPr>
              <a:t>Bioenergy &amp; </a:t>
            </a:r>
          </a:p>
        </p:txBody>
      </p:sp>
      <p:pic>
        <p:nvPicPr>
          <p:cNvPr id="7172" name="Picture 4" descr="Image result for bioenergy in sustainable development goals"/>
          <p:cNvPicPr>
            <a:picLocks noChangeAspect="1" noChangeArrowheads="1"/>
          </p:cNvPicPr>
          <p:nvPr/>
        </p:nvPicPr>
        <p:blipFill rotWithShape="1">
          <a:blip r:embed="rId2">
            <a:extLst>
              <a:ext uri="{28A0092B-C50C-407E-A947-70E740481C1C}">
                <a14:useLocalDpi xmlns:a14="http://schemas.microsoft.com/office/drawing/2010/main" val="0"/>
              </a:ext>
            </a:extLst>
          </a:blip>
          <a:srcRect l="18310"/>
          <a:stretch/>
        </p:blipFill>
        <p:spPr bwMode="auto">
          <a:xfrm>
            <a:off x="43098" y="1124263"/>
            <a:ext cx="9100902" cy="43530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600012" y="4032361"/>
            <a:ext cx="1461542" cy="1214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75000"/>
                  </a:schemeClr>
                </a:solidFill>
              </a:rPr>
              <a:t>SDG 15</a:t>
            </a:r>
          </a:p>
          <a:p>
            <a:pPr algn="ctr"/>
            <a:r>
              <a:rPr lang="en-US" b="1" dirty="0">
                <a:solidFill>
                  <a:schemeClr val="tx1"/>
                </a:solidFill>
              </a:rPr>
              <a:t>Life on Land</a:t>
            </a:r>
          </a:p>
          <a:p>
            <a:pPr algn="ctr"/>
            <a:r>
              <a:rPr lang="en-US" dirty="0">
                <a:solidFill>
                  <a:srgbClr val="FF0000"/>
                </a:solidFill>
              </a:rPr>
              <a:t>Restoration of Biomass </a:t>
            </a:r>
          </a:p>
        </p:txBody>
      </p:sp>
      <p:sp>
        <p:nvSpPr>
          <p:cNvPr id="12" name="Rectangle 11"/>
          <p:cNvSpPr/>
          <p:nvPr/>
        </p:nvSpPr>
        <p:spPr>
          <a:xfrm>
            <a:off x="5679398" y="4146973"/>
            <a:ext cx="1461542" cy="1214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75000"/>
                  </a:schemeClr>
                </a:solidFill>
              </a:rPr>
              <a:t>SDG 13</a:t>
            </a:r>
          </a:p>
          <a:p>
            <a:pPr algn="ctr"/>
            <a:r>
              <a:rPr lang="en-US" b="1" dirty="0">
                <a:solidFill>
                  <a:schemeClr val="tx1"/>
                </a:solidFill>
              </a:rPr>
              <a:t>Climate Action</a:t>
            </a:r>
          </a:p>
          <a:p>
            <a:pPr algn="ctr"/>
            <a:r>
              <a:rPr lang="en-US" dirty="0">
                <a:solidFill>
                  <a:srgbClr val="FF0000"/>
                </a:solidFill>
              </a:rPr>
              <a:t>Lifecycle CO2 emissions saving</a:t>
            </a:r>
          </a:p>
        </p:txBody>
      </p:sp>
      <p:sp>
        <p:nvSpPr>
          <p:cNvPr id="13" name="Rectangle 12"/>
          <p:cNvSpPr/>
          <p:nvPr/>
        </p:nvSpPr>
        <p:spPr>
          <a:xfrm>
            <a:off x="3841229" y="4122305"/>
            <a:ext cx="1461542" cy="1681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75000"/>
                  </a:schemeClr>
                </a:solidFill>
              </a:rPr>
              <a:t>SDG 12</a:t>
            </a:r>
          </a:p>
          <a:p>
            <a:pPr algn="ctr"/>
            <a:r>
              <a:rPr lang="en-US" b="1" dirty="0">
                <a:solidFill>
                  <a:schemeClr val="tx1"/>
                </a:solidFill>
              </a:rPr>
              <a:t>Responsible Consumption &amp; production</a:t>
            </a:r>
          </a:p>
          <a:p>
            <a:pPr algn="ctr"/>
            <a:r>
              <a:rPr lang="en-US" dirty="0">
                <a:solidFill>
                  <a:srgbClr val="FF0000"/>
                </a:solidFill>
              </a:rPr>
              <a:t>Sustainable consumption of energy</a:t>
            </a:r>
          </a:p>
        </p:txBody>
      </p:sp>
      <p:sp>
        <p:nvSpPr>
          <p:cNvPr id="14" name="Rectangle 13"/>
          <p:cNvSpPr/>
          <p:nvPr/>
        </p:nvSpPr>
        <p:spPr>
          <a:xfrm>
            <a:off x="2079885" y="4032361"/>
            <a:ext cx="1517755" cy="1806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75000"/>
                  </a:schemeClr>
                </a:solidFill>
              </a:rPr>
              <a:t>SDG 9</a:t>
            </a:r>
          </a:p>
          <a:p>
            <a:pPr algn="ctr"/>
            <a:r>
              <a:rPr lang="en-US" b="1" dirty="0">
                <a:solidFill>
                  <a:schemeClr val="tx1"/>
                </a:solidFill>
              </a:rPr>
              <a:t>Industry, Innovation &amp; Infrastructure</a:t>
            </a:r>
          </a:p>
          <a:p>
            <a:pPr algn="ctr"/>
            <a:r>
              <a:rPr lang="en-US" dirty="0">
                <a:solidFill>
                  <a:srgbClr val="FF0000"/>
                </a:solidFill>
              </a:rPr>
              <a:t>Promote sustainable industrialization </a:t>
            </a:r>
          </a:p>
        </p:txBody>
      </p:sp>
      <p:sp>
        <p:nvSpPr>
          <p:cNvPr id="15" name="Rectangle 14"/>
          <p:cNvSpPr/>
          <p:nvPr/>
        </p:nvSpPr>
        <p:spPr>
          <a:xfrm>
            <a:off x="269823" y="3996132"/>
            <a:ext cx="1418445" cy="1341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75000"/>
                  </a:schemeClr>
                </a:solidFill>
              </a:rPr>
              <a:t>SDG 7</a:t>
            </a:r>
          </a:p>
          <a:p>
            <a:pPr algn="ctr"/>
            <a:r>
              <a:rPr lang="en-US" b="1" dirty="0">
                <a:solidFill>
                  <a:schemeClr val="tx1"/>
                </a:solidFill>
              </a:rPr>
              <a:t>Affordable &amp; Clean Energy</a:t>
            </a:r>
          </a:p>
        </p:txBody>
      </p:sp>
      <p:pic>
        <p:nvPicPr>
          <p:cNvPr id="7174" name="Picture 6" descr="Image result for bioenergy in sustainable development go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4088" y="0"/>
            <a:ext cx="5849912" cy="119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860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6" y="0"/>
            <a:ext cx="9157855" cy="584775"/>
          </a:xfrm>
          <a:prstGeom prst="rect">
            <a:avLst/>
          </a:prstGeom>
        </p:spPr>
        <p:txBody>
          <a:bodyPr wrap="square">
            <a:spAutoFit/>
          </a:bodyPr>
          <a:lstStyle/>
          <a:p>
            <a:pPr algn="ctr"/>
            <a:r>
              <a:rPr lang="en-IN" sz="3200" b="1" dirty="0">
                <a:solidFill>
                  <a:srgbClr val="FF0000"/>
                </a:solidFill>
              </a:rPr>
              <a:t>Projections of installed capacity of India by 2030</a:t>
            </a:r>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833" t="30374" r="15640" b="6242"/>
          <a:stretch/>
        </p:blipFill>
        <p:spPr bwMode="auto">
          <a:xfrm>
            <a:off x="304800" y="762000"/>
            <a:ext cx="86868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6382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AE759-4E47-53EB-FFDE-CB05C28227F3}"/>
              </a:ext>
            </a:extLst>
          </p:cNvPr>
          <p:cNvSpPr>
            <a:spLocks noGrp="1"/>
          </p:cNvSpPr>
          <p:nvPr>
            <p:ph type="title"/>
          </p:nvPr>
        </p:nvSpPr>
        <p:spPr>
          <a:xfrm>
            <a:off x="0" y="18256"/>
            <a:ext cx="9144000" cy="769144"/>
          </a:xfrm>
          <a:solidFill>
            <a:schemeClr val="accent2"/>
          </a:solidFill>
        </p:spPr>
        <p:txBody>
          <a:bodyPr>
            <a:normAutofit/>
          </a:bodyPr>
          <a:lstStyle/>
          <a:p>
            <a:pPr algn="ctr"/>
            <a:r>
              <a:rPr lang="en-IN" b="1" dirty="0">
                <a:solidFill>
                  <a:srgbClr val="FFFF00"/>
                </a:solidFill>
                <a:latin typeface="+mn-lt"/>
              </a:rPr>
              <a:t>Road Map for </a:t>
            </a:r>
            <a:r>
              <a:rPr lang="en-IN" b="1" dirty="0" err="1">
                <a:solidFill>
                  <a:srgbClr val="FFFF00"/>
                </a:solidFill>
                <a:latin typeface="+mn-lt"/>
              </a:rPr>
              <a:t>Panchamrit</a:t>
            </a:r>
            <a:endParaRPr lang="en-IN" b="1" dirty="0">
              <a:solidFill>
                <a:srgbClr val="FFFF00"/>
              </a:solidFill>
              <a:latin typeface="+mn-lt"/>
            </a:endParaRPr>
          </a:p>
        </p:txBody>
      </p:sp>
      <p:sp>
        <p:nvSpPr>
          <p:cNvPr id="3" name="Content Placeholder 2">
            <a:extLst>
              <a:ext uri="{FF2B5EF4-FFF2-40B4-BE49-F238E27FC236}">
                <a16:creationId xmlns:a16="http://schemas.microsoft.com/office/drawing/2014/main" id="{3026B659-698C-1EB0-35CC-C06C0001C4FF}"/>
              </a:ext>
            </a:extLst>
          </p:cNvPr>
          <p:cNvSpPr>
            <a:spLocks noGrp="1"/>
          </p:cNvSpPr>
          <p:nvPr>
            <p:ph idx="1"/>
          </p:nvPr>
        </p:nvSpPr>
        <p:spPr>
          <a:xfrm>
            <a:off x="0" y="833834"/>
            <a:ext cx="9144000" cy="1591469"/>
          </a:xfrm>
        </p:spPr>
        <p:txBody>
          <a:bodyPr>
            <a:normAutofit fontScale="85000" lnSpcReduction="10000"/>
          </a:bodyPr>
          <a:lstStyle/>
          <a:p>
            <a:pPr marL="0" indent="0" algn="ctr">
              <a:buNone/>
            </a:pPr>
            <a:r>
              <a:rPr lang="en-US" i="1" dirty="0">
                <a:solidFill>
                  <a:srgbClr val="0070C0"/>
                </a:solidFill>
                <a:latin typeface="GT-America"/>
              </a:rPr>
              <a:t>T</a:t>
            </a:r>
            <a:r>
              <a:rPr lang="en-US" b="0" i="1" dirty="0">
                <a:solidFill>
                  <a:srgbClr val="0070C0"/>
                </a:solidFill>
                <a:effectLst/>
                <a:latin typeface="GT-America"/>
              </a:rPr>
              <a:t>he 5 essential commitments announced by Hon’ble PM Modi, the “</a:t>
            </a:r>
            <a:r>
              <a:rPr lang="en-US" b="0" i="1" dirty="0" err="1">
                <a:solidFill>
                  <a:srgbClr val="0070C0"/>
                </a:solidFill>
                <a:effectLst/>
                <a:latin typeface="GT-America"/>
              </a:rPr>
              <a:t>Panchamrit</a:t>
            </a:r>
            <a:r>
              <a:rPr lang="en-US" b="0" i="1" dirty="0">
                <a:solidFill>
                  <a:srgbClr val="0070C0"/>
                </a:solidFill>
                <a:effectLst/>
                <a:latin typeface="GT-America"/>
              </a:rPr>
              <a:t>” include a step-plan for a greener India. These plans are a massive opportunity for all sectors and for growth of the economy</a:t>
            </a:r>
            <a:endParaRPr lang="en-IN" i="1" dirty="0">
              <a:solidFill>
                <a:srgbClr val="0070C0"/>
              </a:solidFill>
            </a:endParaRPr>
          </a:p>
        </p:txBody>
      </p:sp>
      <p:pic>
        <p:nvPicPr>
          <p:cNvPr id="13314" name="Picture 2">
            <a:extLst>
              <a:ext uri="{FF2B5EF4-FFF2-40B4-BE49-F238E27FC236}">
                <a16:creationId xmlns:a16="http://schemas.microsoft.com/office/drawing/2014/main" id="{C1D6D008-0A33-DA06-5101-966C949B3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34407"/>
            <a:ext cx="9144000" cy="462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712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002060"/>
          </a:solidFill>
        </p:spPr>
        <p:txBody>
          <a:bodyPr>
            <a:normAutofit/>
          </a:bodyPr>
          <a:lstStyle/>
          <a:p>
            <a:r>
              <a:rPr lang="en-US" sz="3200" b="1" dirty="0">
                <a:solidFill>
                  <a:schemeClr val="bg1"/>
                </a:solidFill>
                <a:latin typeface="Bookman Old Style" panose="02050604050505020204" pitchFamily="18" charset="0"/>
              </a:rPr>
              <a:t>Progress in energy transition can be measured across six channels</a:t>
            </a:r>
          </a:p>
        </p:txBody>
      </p:sp>
      <p:sp>
        <p:nvSpPr>
          <p:cNvPr id="3" name="Content Placeholder 2"/>
          <p:cNvSpPr>
            <a:spLocks noGrp="1"/>
          </p:cNvSpPr>
          <p:nvPr>
            <p:ph idx="1"/>
          </p:nvPr>
        </p:nvSpPr>
        <p:spPr>
          <a:xfrm>
            <a:off x="0" y="1417638"/>
            <a:ext cx="9144000" cy="5364162"/>
          </a:xfrm>
          <a:blipFill>
            <a:blip r:embed="rId2"/>
            <a:tile tx="0" ty="0" sx="100000" sy="100000" flip="none" algn="tl"/>
          </a:blipFill>
        </p:spPr>
        <p:txBody>
          <a:bodyPr>
            <a:normAutofit/>
          </a:bodyPr>
          <a:lstStyle/>
          <a:p>
            <a:pPr>
              <a:lnSpc>
                <a:spcPct val="150000"/>
              </a:lnSpc>
            </a:pPr>
            <a:r>
              <a:rPr lang="en-US" sz="2800" dirty="0">
                <a:latin typeface="Bookman Old Style" panose="02050604050505020204" pitchFamily="18" charset="0"/>
              </a:rPr>
              <a:t>Decarbonizing energy sources</a:t>
            </a:r>
          </a:p>
          <a:p>
            <a:pPr>
              <a:lnSpc>
                <a:spcPct val="150000"/>
              </a:lnSpc>
            </a:pPr>
            <a:r>
              <a:rPr lang="en-US" sz="2800" dirty="0">
                <a:latin typeface="Bookman Old Style" panose="02050604050505020204" pitchFamily="18" charset="0"/>
              </a:rPr>
              <a:t>Increasing operational energy efficiency</a:t>
            </a:r>
          </a:p>
          <a:p>
            <a:pPr>
              <a:lnSpc>
                <a:spcPct val="150000"/>
              </a:lnSpc>
            </a:pPr>
            <a:r>
              <a:rPr lang="en-US" sz="2800" dirty="0">
                <a:latin typeface="Bookman Old Style" panose="02050604050505020204" pitchFamily="18" charset="0"/>
              </a:rPr>
              <a:t>Identifying new investment priorities</a:t>
            </a:r>
          </a:p>
          <a:p>
            <a:pPr>
              <a:lnSpc>
                <a:spcPct val="150000"/>
              </a:lnSpc>
            </a:pPr>
            <a:r>
              <a:rPr lang="en-US" sz="2800" dirty="0">
                <a:latin typeface="Bookman Old Style" panose="02050604050505020204" pitchFamily="18" charset="0"/>
              </a:rPr>
              <a:t>Deploying new technologies</a:t>
            </a:r>
          </a:p>
          <a:p>
            <a:pPr>
              <a:lnSpc>
                <a:spcPct val="150000"/>
              </a:lnSpc>
            </a:pPr>
            <a:r>
              <a:rPr lang="en-US" sz="2800" dirty="0">
                <a:latin typeface="Bookman Old Style" panose="02050604050505020204" pitchFamily="18" charset="0"/>
              </a:rPr>
              <a:t>Adjusting to new policy mandates</a:t>
            </a:r>
          </a:p>
          <a:p>
            <a:pPr>
              <a:lnSpc>
                <a:spcPct val="150000"/>
              </a:lnSpc>
            </a:pPr>
            <a:r>
              <a:rPr lang="en-US" sz="2800" dirty="0">
                <a:latin typeface="Bookman Old Style" panose="02050604050505020204" pitchFamily="18" charset="0"/>
              </a:rPr>
              <a:t>Managing consumer and shareholder expectations</a:t>
            </a:r>
          </a:p>
        </p:txBody>
      </p:sp>
    </p:spTree>
    <p:extLst>
      <p:ext uri="{BB962C8B-B14F-4D97-AF65-F5344CB8AC3E}">
        <p14:creationId xmlns:p14="http://schemas.microsoft.com/office/powerpoint/2010/main" val="22938395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133600"/>
          </a:xfrm>
          <a:solidFill>
            <a:srgbClr val="008080"/>
          </a:solidFill>
        </p:spPr>
        <p:txBody>
          <a:bodyPr>
            <a:noAutofit/>
          </a:bodyPr>
          <a:lstStyle/>
          <a:p>
            <a:pPr algn="ctr"/>
            <a:r>
              <a:rPr lang="en-US" b="1" dirty="0">
                <a:solidFill>
                  <a:schemeClr val="bg1"/>
                </a:solidFill>
                <a:latin typeface="+mn-lt"/>
              </a:rPr>
              <a:t>Coupling ocean energy with desalination, cooling, and aquaculture for offshore and islands</a:t>
            </a:r>
            <a:endParaRPr lang="en-IN" b="1" dirty="0">
              <a:solidFill>
                <a:schemeClr val="bg1"/>
              </a:solidFill>
              <a:latin typeface="+mn-lt"/>
            </a:endParaRPr>
          </a:p>
        </p:txBody>
      </p:sp>
      <p:pic>
        <p:nvPicPr>
          <p:cNvPr id="6" name="Picture 5"/>
          <p:cNvPicPr>
            <a:picLocks noChangeAspect="1"/>
          </p:cNvPicPr>
          <p:nvPr/>
        </p:nvPicPr>
        <p:blipFill>
          <a:blip r:embed="rId2"/>
          <a:stretch>
            <a:fillRect/>
          </a:stretch>
        </p:blipFill>
        <p:spPr>
          <a:xfrm>
            <a:off x="0" y="2362200"/>
            <a:ext cx="9151144" cy="3914775"/>
          </a:xfrm>
          <a:prstGeom prst="rect">
            <a:avLst/>
          </a:prstGeom>
        </p:spPr>
      </p:pic>
    </p:spTree>
    <p:extLst>
      <p:ext uri="{BB962C8B-B14F-4D97-AF65-F5344CB8AC3E}">
        <p14:creationId xmlns:p14="http://schemas.microsoft.com/office/powerpoint/2010/main" val="2206017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 y="201454"/>
            <a:ext cx="8934450" cy="1170146"/>
          </a:xfrm>
          <a:solidFill>
            <a:schemeClr val="accent2"/>
          </a:solidFill>
        </p:spPr>
        <p:txBody>
          <a:bodyPr>
            <a:normAutofit fontScale="90000"/>
          </a:bodyPr>
          <a:lstStyle/>
          <a:p>
            <a:pPr algn="ctr"/>
            <a:r>
              <a:rPr lang="en-US" b="1" dirty="0">
                <a:solidFill>
                  <a:srgbClr val="FFFF00"/>
                </a:solidFill>
                <a:latin typeface="+mn-lt"/>
              </a:rPr>
              <a:t>Challenges to overcome in Ocean Energy Sector</a:t>
            </a:r>
            <a:endParaRPr lang="en-IN" b="1" dirty="0">
              <a:solidFill>
                <a:srgbClr val="FFFF00"/>
              </a:solidFill>
              <a:latin typeface="+mn-lt"/>
            </a:endParaRPr>
          </a:p>
        </p:txBody>
      </p:sp>
      <p:pic>
        <p:nvPicPr>
          <p:cNvPr id="4" name="Picture 3"/>
          <p:cNvPicPr>
            <a:picLocks noChangeAspect="1"/>
          </p:cNvPicPr>
          <p:nvPr/>
        </p:nvPicPr>
        <p:blipFill rotWithShape="1">
          <a:blip r:embed="rId2"/>
          <a:srcRect l="2015" t="5672" r="15596" b="46219"/>
          <a:stretch/>
        </p:blipFill>
        <p:spPr>
          <a:xfrm>
            <a:off x="76200" y="1492295"/>
            <a:ext cx="8934449" cy="5289505"/>
          </a:xfrm>
          <a:prstGeom prst="rect">
            <a:avLst/>
          </a:prstGeom>
        </p:spPr>
      </p:pic>
    </p:spTree>
    <p:extLst>
      <p:ext uri="{BB962C8B-B14F-4D97-AF65-F5344CB8AC3E}">
        <p14:creationId xmlns:p14="http://schemas.microsoft.com/office/powerpoint/2010/main" val="15044661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609600"/>
          </a:xfrm>
          <a:solidFill>
            <a:srgbClr val="002060"/>
          </a:solidFill>
          <a:ln>
            <a:solidFill>
              <a:srgbClr val="002060"/>
            </a:solidFill>
          </a:ln>
        </p:spPr>
        <p:txBody>
          <a:bodyPr>
            <a:normAutofit/>
          </a:bodyPr>
          <a:lstStyle/>
          <a:p>
            <a:pPr algn="ctr"/>
            <a:r>
              <a:rPr lang="en-IN" sz="3200" b="1" dirty="0">
                <a:solidFill>
                  <a:schemeClr val="bg1"/>
                </a:solidFill>
                <a:latin typeface="Bookman Old Style" pitchFamily="18" charset="0"/>
              </a:rPr>
              <a:t>India Transport Energy Outlook</a:t>
            </a:r>
            <a:endParaRPr lang="en-US" sz="3200" b="1" dirty="0">
              <a:solidFill>
                <a:schemeClr val="bg1"/>
              </a:solidFill>
              <a:latin typeface="Bookman Old Style" pitchFamily="18" charset="0"/>
            </a:endParaRPr>
          </a:p>
        </p:txBody>
      </p:sp>
      <p:sp>
        <p:nvSpPr>
          <p:cNvPr id="3" name="Content Placeholder 2"/>
          <p:cNvSpPr>
            <a:spLocks noGrp="1"/>
          </p:cNvSpPr>
          <p:nvPr>
            <p:ph sz="quarter" idx="1"/>
          </p:nvPr>
        </p:nvSpPr>
        <p:spPr>
          <a:xfrm>
            <a:off x="172720" y="1143000"/>
            <a:ext cx="8818880" cy="5181600"/>
          </a:xfrm>
          <a:solidFill>
            <a:schemeClr val="accent1">
              <a:lumMod val="20000"/>
              <a:lumOff val="80000"/>
            </a:schemeClr>
          </a:solidFill>
        </p:spPr>
        <p:txBody>
          <a:bodyPr>
            <a:normAutofit fontScale="70000" lnSpcReduction="20000"/>
          </a:bodyPr>
          <a:lstStyle/>
          <a:p>
            <a:pPr algn="just"/>
            <a:r>
              <a:rPr lang="en-US" dirty="0">
                <a:latin typeface="Bookman Old Style" panose="02050604050505020204" pitchFamily="18" charset="0"/>
              </a:rPr>
              <a:t>With economic development, an exponential increase in four-wheelers will drive the future growth of passenger transport.</a:t>
            </a:r>
          </a:p>
          <a:p>
            <a:pPr algn="just"/>
            <a:endParaRPr lang="en-US" dirty="0">
              <a:latin typeface="Bookman Old Style" panose="02050604050505020204" pitchFamily="18" charset="0"/>
            </a:endParaRPr>
          </a:p>
          <a:p>
            <a:pPr algn="just"/>
            <a:r>
              <a:rPr lang="en-US" dirty="0">
                <a:latin typeface="Bookman Old Style" panose="02050604050505020204" pitchFamily="18" charset="0"/>
              </a:rPr>
              <a:t>The shift to four-wheelers will significantly impact the transport sector’s energy demand and emissions.</a:t>
            </a:r>
          </a:p>
          <a:p>
            <a:pPr algn="just"/>
            <a:endParaRPr lang="en-US" dirty="0">
              <a:latin typeface="Bookman Old Style" panose="02050604050505020204" pitchFamily="18" charset="0"/>
            </a:endParaRPr>
          </a:p>
          <a:p>
            <a:pPr algn="just"/>
            <a:r>
              <a:rPr lang="en-US" dirty="0">
                <a:latin typeface="Bookman Old Style" panose="02050604050505020204" pitchFamily="18" charset="0"/>
              </a:rPr>
              <a:t>With rising income levels, the demand for domestic air travel will continue to increase at a fast pace for the next few decades</a:t>
            </a:r>
          </a:p>
          <a:p>
            <a:pPr algn="just"/>
            <a:endParaRPr lang="en-US" dirty="0">
              <a:latin typeface="Bookman Old Style" panose="02050604050505020204" pitchFamily="18" charset="0"/>
            </a:endParaRPr>
          </a:p>
          <a:p>
            <a:pPr algn="just"/>
            <a:r>
              <a:rPr lang="en-US" dirty="0">
                <a:latin typeface="Bookman Old Style" panose="02050604050505020204" pitchFamily="18" charset="0"/>
              </a:rPr>
              <a:t>The dominance of trucks in India’s freight transport segment means that this transport segment would be the most challenging one for India to tackle from a decarbonisation perspective due to the limited availability of sustainable alternatives.</a:t>
            </a:r>
          </a:p>
          <a:p>
            <a:endParaRPr lang="en-US" dirty="0"/>
          </a:p>
        </p:txBody>
      </p:sp>
    </p:spTree>
    <p:extLst>
      <p:ext uri="{BB962C8B-B14F-4D97-AF65-F5344CB8AC3E}">
        <p14:creationId xmlns:p14="http://schemas.microsoft.com/office/powerpoint/2010/main" val="32409574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753" y="701020"/>
            <a:ext cx="8862118" cy="5940088"/>
          </a:xfrm>
          <a:prstGeom prst="rect">
            <a:avLst/>
          </a:prstGeom>
        </p:spPr>
        <p:txBody>
          <a:bodyPr wrap="square">
            <a:spAutoFit/>
          </a:bodyPr>
          <a:lstStyle/>
          <a:p>
            <a:pPr marL="342900" indent="-342900" algn="just">
              <a:buFont typeface="+mj-lt"/>
              <a:buAutoNum type="arabicPeriod"/>
            </a:pPr>
            <a:r>
              <a:rPr lang="en-US" sz="1900" b="1" dirty="0">
                <a:solidFill>
                  <a:srgbClr val="FF0000"/>
                </a:solidFill>
                <a:latin typeface="Bookman Old Style" panose="02050604050505020204" pitchFamily="18" charset="0"/>
                <a:cs typeface="Arial" panose="020B0604020202020204" pitchFamily="34" charset="0"/>
              </a:rPr>
              <a:t>Nuclear is a proven and effective low carbon energy source</a:t>
            </a:r>
            <a:r>
              <a:rPr lang="en-US" sz="1900" b="1" dirty="0">
                <a:solidFill>
                  <a:srgbClr val="0070C0"/>
                </a:solidFill>
                <a:latin typeface="Bookman Old Style" panose="02050604050505020204" pitchFamily="18" charset="0"/>
                <a:cs typeface="Arial" panose="020B0604020202020204" pitchFamily="34" charset="0"/>
              </a:rPr>
              <a:t>: </a:t>
            </a:r>
            <a:r>
              <a:rPr lang="en-US" sz="1900" dirty="0">
                <a:solidFill>
                  <a:srgbClr val="0070C0"/>
                </a:solidFill>
                <a:latin typeface="Bookman Old Style" panose="02050604050505020204" pitchFamily="18" charset="0"/>
                <a:cs typeface="Arial" panose="020B0604020202020204" pitchFamily="34" charset="0"/>
              </a:rPr>
              <a:t>Nuclear is a proven low carbon source of energy that reduces greenhouse gas emissions and can replace our current reliance on polluting fossil fuel sources.</a:t>
            </a:r>
            <a:r>
              <a:rPr lang="en-US" sz="1900" dirty="0">
                <a:solidFill>
                  <a:srgbClr val="FF0000"/>
                </a:solidFill>
                <a:latin typeface="Bookman Old Style" panose="02050604050505020204" pitchFamily="18" charset="0"/>
                <a:cs typeface="Arial" panose="020B0604020202020204" pitchFamily="34" charset="0"/>
              </a:rPr>
              <a:t> </a:t>
            </a:r>
          </a:p>
          <a:p>
            <a:pPr marL="342900" indent="-342900" algn="just">
              <a:buFont typeface="+mj-lt"/>
              <a:buAutoNum type="arabicPeriod"/>
            </a:pPr>
            <a:endParaRPr lang="en-US" sz="1900" b="1" dirty="0">
              <a:solidFill>
                <a:srgbClr val="FF0000"/>
              </a:solidFill>
              <a:latin typeface="Bookman Old Style" panose="02050604050505020204" pitchFamily="18" charset="0"/>
              <a:cs typeface="Arial" panose="020B0604020202020204" pitchFamily="34" charset="0"/>
            </a:endParaRPr>
          </a:p>
          <a:p>
            <a:pPr marL="342900" indent="-342900" algn="just">
              <a:buFont typeface="+mj-lt"/>
              <a:buAutoNum type="arabicPeriod"/>
            </a:pPr>
            <a:r>
              <a:rPr lang="en-US" sz="1900" b="1" dirty="0">
                <a:solidFill>
                  <a:srgbClr val="FF0000"/>
                </a:solidFill>
                <a:latin typeface="Bookman Old Style" panose="02050604050505020204" pitchFamily="18" charset="0"/>
                <a:cs typeface="Arial" panose="020B0604020202020204" pitchFamily="34" charset="0"/>
              </a:rPr>
              <a:t>Nuclear is available, scalable and deployable: </a:t>
            </a:r>
            <a:r>
              <a:rPr lang="en-US" sz="1900" dirty="0">
                <a:solidFill>
                  <a:srgbClr val="0070C0"/>
                </a:solidFill>
                <a:latin typeface="Bookman Old Style" panose="02050604050505020204" pitchFamily="18" charset="0"/>
                <a:cs typeface="Arial" panose="020B0604020202020204" pitchFamily="34" charset="0"/>
              </a:rPr>
              <a:t>New nuclear needs to be deployed at scale and urgently, along with renewables, in order for Net Zero targets to be achievable. </a:t>
            </a:r>
          </a:p>
          <a:p>
            <a:pPr marL="342900" indent="-342900" algn="just">
              <a:buFont typeface="+mj-lt"/>
              <a:buAutoNum type="arabicPeriod"/>
            </a:pPr>
            <a:endParaRPr lang="en-US" sz="1900" b="1" dirty="0">
              <a:solidFill>
                <a:srgbClr val="FF0000"/>
              </a:solidFill>
              <a:latin typeface="Bookman Old Style" panose="02050604050505020204" pitchFamily="18" charset="0"/>
              <a:cs typeface="Arial" panose="020B0604020202020204" pitchFamily="34" charset="0"/>
            </a:endParaRPr>
          </a:p>
          <a:p>
            <a:pPr marL="342900" indent="-342900" algn="just">
              <a:buFont typeface="+mj-lt"/>
              <a:buAutoNum type="arabicPeriod"/>
            </a:pPr>
            <a:r>
              <a:rPr lang="en-US" sz="1900" b="1" dirty="0">
                <a:solidFill>
                  <a:srgbClr val="FF0000"/>
                </a:solidFill>
                <a:latin typeface="Bookman Old Style" panose="02050604050505020204" pitchFamily="18" charset="0"/>
                <a:cs typeface="Arial" panose="020B0604020202020204" pitchFamily="34" charset="0"/>
              </a:rPr>
              <a:t>Nuclear is a flexible and affordable source of clean energy: </a:t>
            </a:r>
            <a:r>
              <a:rPr lang="en-US" sz="1900" dirty="0">
                <a:solidFill>
                  <a:srgbClr val="0070C0"/>
                </a:solidFill>
                <a:latin typeface="Bookman Old Style" panose="02050604050505020204" pitchFamily="18" charset="0"/>
                <a:cs typeface="Arial" panose="020B0604020202020204" pitchFamily="34" charset="0"/>
              </a:rPr>
              <a:t>Nuclear can integrate with an increasing supply of variable renewables to deliver efficient and affordable clean energy systems. </a:t>
            </a:r>
          </a:p>
          <a:p>
            <a:pPr marL="342900" indent="-342900" algn="just">
              <a:buFont typeface="+mj-lt"/>
              <a:buAutoNum type="arabicPeriod"/>
            </a:pPr>
            <a:endParaRPr lang="en-US" sz="1900" b="1" dirty="0">
              <a:solidFill>
                <a:srgbClr val="FF0000"/>
              </a:solidFill>
              <a:latin typeface="Bookman Old Style" panose="02050604050505020204" pitchFamily="18" charset="0"/>
              <a:cs typeface="Arial" panose="020B0604020202020204" pitchFamily="34" charset="0"/>
            </a:endParaRPr>
          </a:p>
          <a:p>
            <a:pPr marL="342900" indent="-342900" algn="just">
              <a:buFont typeface="+mj-lt"/>
              <a:buAutoNum type="arabicPeriod"/>
            </a:pPr>
            <a:r>
              <a:rPr lang="en-US" sz="1900" b="1" dirty="0">
                <a:solidFill>
                  <a:srgbClr val="FF0000"/>
                </a:solidFill>
                <a:latin typeface="Bookman Old Style" panose="02050604050505020204" pitchFamily="18" charset="0"/>
                <a:cs typeface="Arial" panose="020B0604020202020204" pitchFamily="34" charset="0"/>
              </a:rPr>
              <a:t>Nuclear can deliver more than just low carbon electricity: </a:t>
            </a:r>
            <a:r>
              <a:rPr lang="en-US" sz="1900" dirty="0">
                <a:solidFill>
                  <a:srgbClr val="0070C0"/>
                </a:solidFill>
                <a:latin typeface="Bookman Old Style" panose="02050604050505020204" pitchFamily="18" charset="0"/>
                <a:cs typeface="Arial" panose="020B0604020202020204" pitchFamily="34" charset="0"/>
              </a:rPr>
              <a:t>Nuclear is also capable of supporting the decarbonisation of other sectors, such as heating and transport. </a:t>
            </a:r>
          </a:p>
          <a:p>
            <a:pPr marL="342900" indent="-342900" algn="just">
              <a:buFont typeface="+mj-lt"/>
              <a:buAutoNum type="arabicPeriod"/>
            </a:pPr>
            <a:endParaRPr lang="en-US" sz="1900" b="1" dirty="0">
              <a:solidFill>
                <a:srgbClr val="FF0000"/>
              </a:solidFill>
              <a:latin typeface="Bookman Old Style" panose="02050604050505020204" pitchFamily="18" charset="0"/>
              <a:cs typeface="Arial" panose="020B0604020202020204" pitchFamily="34" charset="0"/>
            </a:endParaRPr>
          </a:p>
          <a:p>
            <a:pPr marL="342900" indent="-342900" algn="just">
              <a:buFont typeface="+mj-lt"/>
              <a:buAutoNum type="arabicPeriod"/>
            </a:pPr>
            <a:r>
              <a:rPr lang="en-US" sz="1900" b="1" dirty="0">
                <a:solidFill>
                  <a:srgbClr val="FF0000"/>
                </a:solidFill>
                <a:latin typeface="Bookman Old Style" panose="02050604050505020204" pitchFamily="18" charset="0"/>
                <a:cs typeface="Arial" panose="020B0604020202020204" pitchFamily="34" charset="0"/>
              </a:rPr>
              <a:t>Nuclear supports inclusive and sustainable global development: </a:t>
            </a:r>
            <a:r>
              <a:rPr lang="en-US" sz="1900" dirty="0">
                <a:solidFill>
                  <a:srgbClr val="0070C0"/>
                </a:solidFill>
                <a:latin typeface="Bookman Old Style" panose="02050604050505020204" pitchFamily="18" charset="0"/>
                <a:cs typeface="Arial" panose="020B0604020202020204" pitchFamily="34" charset="0"/>
              </a:rPr>
              <a:t>Nuclear promotes global socio-economic benefits and is strongly aligned to the UN Sustainable Development Goals.</a:t>
            </a:r>
          </a:p>
        </p:txBody>
      </p:sp>
      <p:sp>
        <p:nvSpPr>
          <p:cNvPr id="3" name="TextBox 2"/>
          <p:cNvSpPr txBox="1"/>
          <p:nvPr/>
        </p:nvSpPr>
        <p:spPr>
          <a:xfrm>
            <a:off x="123753" y="152400"/>
            <a:ext cx="8862118" cy="523220"/>
          </a:xfrm>
          <a:prstGeom prst="rect">
            <a:avLst/>
          </a:prstGeom>
          <a:solidFill>
            <a:srgbClr val="002060"/>
          </a:solidFill>
        </p:spPr>
        <p:txBody>
          <a:bodyPr wrap="square" rtlCol="0">
            <a:spAutoFit/>
          </a:bodyPr>
          <a:lstStyle/>
          <a:p>
            <a:pPr algn="ctr"/>
            <a:r>
              <a:rPr lang="en-US" sz="2800" b="1" dirty="0">
                <a:solidFill>
                  <a:prstClr val="white"/>
                </a:solidFill>
                <a:latin typeface="Bookman Old Style" panose="02050604050505020204" pitchFamily="18" charset="0"/>
              </a:rPr>
              <a:t>Nuclear Energy Contributions to Net-Zero</a:t>
            </a:r>
            <a:endParaRPr lang="en-IN" sz="2800" b="1" dirty="0">
              <a:solidFill>
                <a:prstClr val="white"/>
              </a:solidFill>
              <a:latin typeface="Bookman Old Style" panose="02050604050505020204" pitchFamily="18" charset="0"/>
            </a:endParaRPr>
          </a:p>
        </p:txBody>
      </p:sp>
    </p:spTree>
    <p:extLst>
      <p:ext uri="{BB962C8B-B14F-4D97-AF65-F5344CB8AC3E}">
        <p14:creationId xmlns:p14="http://schemas.microsoft.com/office/powerpoint/2010/main" val="41079025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48543"/>
            <a:ext cx="8839200" cy="646331"/>
          </a:xfrm>
          <a:prstGeom prst="rect">
            <a:avLst/>
          </a:prstGeom>
          <a:solidFill>
            <a:schemeClr val="tx2">
              <a:lumMod val="50000"/>
            </a:schemeClr>
          </a:solidFill>
        </p:spPr>
        <p:txBody>
          <a:bodyPr wrap="square">
            <a:spAutoFit/>
          </a:bodyPr>
          <a:lstStyle/>
          <a:p>
            <a:pPr algn="ctr"/>
            <a:r>
              <a:rPr lang="en-US" sz="3600" b="1" dirty="0">
                <a:solidFill>
                  <a:srgbClr val="FFFF00"/>
                </a:solidFill>
                <a:latin typeface="Google Sans"/>
              </a:rPr>
              <a:t>Advanced Ultra-Supercritical Technology</a:t>
            </a:r>
          </a:p>
        </p:txBody>
      </p:sp>
      <p:grpSp>
        <p:nvGrpSpPr>
          <p:cNvPr id="4" name="Group 3"/>
          <p:cNvGrpSpPr/>
          <p:nvPr/>
        </p:nvGrpSpPr>
        <p:grpSpPr>
          <a:xfrm>
            <a:off x="-76200" y="1524000"/>
            <a:ext cx="9180917" cy="5328920"/>
            <a:chOff x="275771" y="457200"/>
            <a:chExt cx="11538857" cy="6400800"/>
          </a:xfrm>
        </p:grpSpPr>
        <p:pic>
          <p:nvPicPr>
            <p:cNvPr id="3078" name="Picture 6" descr="Advanced Ultra-Supercritical Technology | GE Steam Power"/>
            <p:cNvPicPr>
              <a:picLocks noChangeAspect="1" noChangeArrowheads="1"/>
            </p:cNvPicPr>
            <p:nvPr/>
          </p:nvPicPr>
          <p:blipFill rotWithShape="1">
            <a:blip r:embed="rId2">
              <a:extLst>
                <a:ext uri="{28A0092B-C50C-407E-A947-70E740481C1C}">
                  <a14:useLocalDpi xmlns:a14="http://schemas.microsoft.com/office/drawing/2010/main" val="0"/>
                </a:ext>
              </a:extLst>
            </a:blip>
            <a:srcRect l="4953" r="5554" b="8884"/>
            <a:stretch/>
          </p:blipFill>
          <p:spPr bwMode="auto">
            <a:xfrm>
              <a:off x="275771" y="457200"/>
              <a:ext cx="11538857" cy="6400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7943" y="1204686"/>
              <a:ext cx="3454400" cy="2148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solidFill>
                  <a:prstClr val="white"/>
                </a:solidFill>
              </a:endParaRPr>
            </a:p>
          </p:txBody>
        </p:sp>
        <p:sp>
          <p:nvSpPr>
            <p:cNvPr id="7" name="Rectangle 6"/>
            <p:cNvSpPr/>
            <p:nvPr/>
          </p:nvSpPr>
          <p:spPr>
            <a:xfrm>
              <a:off x="6788164" y="3752178"/>
              <a:ext cx="5026464" cy="20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solidFill>
                  <a:prstClr val="white"/>
                </a:solidFill>
              </a:endParaRPr>
            </a:p>
          </p:txBody>
        </p:sp>
        <p:sp>
          <p:nvSpPr>
            <p:cNvPr id="8" name="Rectangle 7"/>
            <p:cNvSpPr/>
            <p:nvPr/>
          </p:nvSpPr>
          <p:spPr>
            <a:xfrm>
              <a:off x="3556001" y="6564086"/>
              <a:ext cx="8258627" cy="279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solidFill>
                  <a:prstClr val="white"/>
                </a:solidFill>
              </a:endParaRPr>
            </a:p>
          </p:txBody>
        </p:sp>
      </p:grpSp>
    </p:spTree>
    <p:extLst>
      <p:ext uri="{BB962C8B-B14F-4D97-AF65-F5344CB8AC3E}">
        <p14:creationId xmlns:p14="http://schemas.microsoft.com/office/powerpoint/2010/main" val="9709146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4849" y="11484"/>
            <a:ext cx="3189719" cy="369332"/>
          </a:xfrm>
          <a:prstGeom prst="rect">
            <a:avLst/>
          </a:prstGeom>
        </p:spPr>
        <p:txBody>
          <a:bodyPr wrap="none">
            <a:spAutoFit/>
          </a:bodyPr>
          <a:lstStyle/>
          <a:p>
            <a:r>
              <a:rPr lang="en-IN" dirty="0">
                <a:solidFill>
                  <a:prstClr val="black"/>
                </a:solidFill>
              </a:rPr>
              <a:t>: Key benefits of CSP technology</a:t>
            </a:r>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095" t="17709" r="23865" b="9375"/>
          <a:stretch/>
        </p:blipFill>
        <p:spPr bwMode="auto">
          <a:xfrm>
            <a:off x="0" y="-44325"/>
            <a:ext cx="9144000" cy="6890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13226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38609"/>
          </a:xfrm>
          <a:prstGeom prst="rect">
            <a:avLst/>
          </a:prstGeom>
          <a:solidFill>
            <a:srgbClr val="FFC000"/>
          </a:solidFill>
        </p:spPr>
        <p:txBody>
          <a:bodyPr wrap="square">
            <a:spAutoFit/>
          </a:bodyPr>
          <a:lstStyle/>
          <a:p>
            <a:pPr algn="ctr"/>
            <a:r>
              <a:rPr lang="en-IN" sz="2900" b="1" dirty="0">
                <a:solidFill>
                  <a:prstClr val="black"/>
                </a:solidFill>
                <a:latin typeface="Bookman Old Style" panose="02050604050505020204" pitchFamily="18" charset="0"/>
              </a:rPr>
              <a:t>Action needed now for energy transition (1/3)</a:t>
            </a:r>
          </a:p>
        </p:txBody>
      </p:sp>
      <p:sp>
        <p:nvSpPr>
          <p:cNvPr id="3" name="Rectangle 2"/>
          <p:cNvSpPr/>
          <p:nvPr/>
        </p:nvSpPr>
        <p:spPr>
          <a:xfrm>
            <a:off x="0" y="685800"/>
            <a:ext cx="8839200" cy="3416320"/>
          </a:xfrm>
          <a:prstGeom prst="rect">
            <a:avLst/>
          </a:prstGeom>
        </p:spPr>
        <p:txBody>
          <a:bodyPr wrap="square">
            <a:spAutoFit/>
          </a:bodyPr>
          <a:lstStyle/>
          <a:p>
            <a:pPr algn="just"/>
            <a:r>
              <a:rPr lang="en-IN" b="1" dirty="0">
                <a:solidFill>
                  <a:srgbClr val="C00000"/>
                </a:solidFill>
                <a:latin typeface="Bookman Old Style" panose="02050604050505020204" pitchFamily="18" charset="0"/>
                <a:cs typeface="Arial" pitchFamily="34" charset="0"/>
              </a:rPr>
              <a:t>The power sector needs to be transformed to accommodate growing shares of variable renewables</a:t>
            </a:r>
          </a:p>
          <a:p>
            <a:pPr marL="342900" indent="-342900" algn="just">
              <a:buFont typeface="Arial" panose="020B0604020202020204" pitchFamily="34" charset="0"/>
              <a:buChar char="•"/>
            </a:pPr>
            <a:endParaRPr lang="en-IN" b="1" dirty="0">
              <a:solidFill>
                <a:srgbClr val="C00000"/>
              </a:solidFill>
              <a:latin typeface="Bookman Old Style" panose="02050604050505020204" pitchFamily="18" charset="0"/>
              <a:cs typeface="Arial" pitchFamily="34" charset="0"/>
            </a:endParaRPr>
          </a:p>
          <a:p>
            <a:pPr marL="342900" indent="-342900" algn="just">
              <a:buFont typeface="Arial" panose="020B0604020202020204" pitchFamily="34" charset="0"/>
              <a:buChar char="•"/>
            </a:pPr>
            <a:r>
              <a:rPr lang="en-IN" dirty="0">
                <a:solidFill>
                  <a:prstClr val="black"/>
                </a:solidFill>
                <a:latin typeface="Bookman Old Style" panose="02050604050505020204" pitchFamily="18" charset="0"/>
                <a:cs typeface="Arial" pitchFamily="34" charset="0"/>
              </a:rPr>
              <a:t>Develop power systems that provide a high level of technical flexibility complemented by operational flexibility. </a:t>
            </a:r>
          </a:p>
          <a:p>
            <a:pPr marL="285750" indent="-285750" algn="just">
              <a:buFont typeface="Arial" pitchFamily="34" charset="0"/>
              <a:buChar char="•"/>
            </a:pPr>
            <a:endParaRPr lang="en-IN" dirty="0">
              <a:solidFill>
                <a:prstClr val="black"/>
              </a:solidFill>
              <a:latin typeface="Bookman Old Style" panose="02050604050505020204" pitchFamily="18" charset="0"/>
              <a:cs typeface="Arial" pitchFamily="34" charset="0"/>
            </a:endParaRPr>
          </a:p>
          <a:p>
            <a:pPr marL="285750" indent="-285750" algn="just">
              <a:buFont typeface="Arial" pitchFamily="34" charset="0"/>
              <a:buChar char="•"/>
            </a:pPr>
            <a:r>
              <a:rPr lang="en-IN" dirty="0">
                <a:solidFill>
                  <a:prstClr val="black"/>
                </a:solidFill>
                <a:latin typeface="Bookman Old Style" panose="02050604050505020204" pitchFamily="18" charset="0"/>
                <a:cs typeface="Arial" pitchFamily="34" charset="0"/>
              </a:rPr>
              <a:t>Better market forecast with real-time variable pricing and shorter trading intervals. </a:t>
            </a:r>
          </a:p>
          <a:p>
            <a:pPr marL="285750" indent="-285750" algn="just">
              <a:buFont typeface="Arial" pitchFamily="34" charset="0"/>
              <a:buChar char="•"/>
            </a:pPr>
            <a:endParaRPr lang="en-IN" dirty="0">
              <a:solidFill>
                <a:prstClr val="black"/>
              </a:solidFill>
              <a:latin typeface="Bookman Old Style" panose="02050604050505020204" pitchFamily="18" charset="0"/>
              <a:cs typeface="Arial" pitchFamily="34" charset="0"/>
            </a:endParaRPr>
          </a:p>
          <a:p>
            <a:pPr marL="285750" indent="-285750" algn="just">
              <a:buFont typeface="Arial" pitchFamily="34" charset="0"/>
              <a:buChar char="•"/>
            </a:pPr>
            <a:r>
              <a:rPr lang="en-IN" dirty="0">
                <a:solidFill>
                  <a:prstClr val="black"/>
                </a:solidFill>
                <a:latin typeface="Bookman Old Style" panose="02050604050505020204" pitchFamily="18" charset="0"/>
                <a:cs typeface="Arial" pitchFamily="34" charset="0"/>
              </a:rPr>
              <a:t>Power markets will need to be redesigned to enable the optimal investments for systems with high levels of Variable Renewable Energy and enable sector coupling. </a:t>
            </a:r>
          </a:p>
        </p:txBody>
      </p:sp>
      <p:sp>
        <p:nvSpPr>
          <p:cNvPr id="4" name="Rectangle 3"/>
          <p:cNvSpPr/>
          <p:nvPr/>
        </p:nvSpPr>
        <p:spPr>
          <a:xfrm>
            <a:off x="0" y="4495800"/>
            <a:ext cx="9144000" cy="2169825"/>
          </a:xfrm>
          <a:prstGeom prst="rect">
            <a:avLst/>
          </a:prstGeom>
        </p:spPr>
        <p:txBody>
          <a:bodyPr wrap="square">
            <a:spAutoFit/>
          </a:bodyPr>
          <a:lstStyle/>
          <a:p>
            <a:pPr algn="just">
              <a:lnSpc>
                <a:spcPct val="150000"/>
              </a:lnSpc>
            </a:pPr>
            <a:r>
              <a:rPr lang="en-IN" b="1" dirty="0">
                <a:solidFill>
                  <a:srgbClr val="C00000"/>
                </a:solidFill>
                <a:latin typeface="Bookman Old Style" panose="02050604050505020204" pitchFamily="18" charset="0"/>
                <a:cs typeface="Arial" pitchFamily="34" charset="0"/>
              </a:rPr>
              <a:t>Digitalisation is a key enabler to amplify the energy transformation</a:t>
            </a:r>
          </a:p>
          <a:p>
            <a:pPr marL="285750" indent="-285750" algn="just">
              <a:buFont typeface="Arial" pitchFamily="34" charset="0"/>
              <a:buChar char="•"/>
            </a:pPr>
            <a:endParaRPr lang="en-IN" dirty="0">
              <a:solidFill>
                <a:prstClr val="black"/>
              </a:solidFill>
              <a:latin typeface="Bookman Old Style" panose="02050604050505020204" pitchFamily="18" charset="0"/>
              <a:cs typeface="Arial" pitchFamily="34" charset="0"/>
            </a:endParaRPr>
          </a:p>
          <a:p>
            <a:pPr marL="285750" indent="-285750" algn="just">
              <a:buFont typeface="Arial" pitchFamily="34" charset="0"/>
              <a:buChar char="•"/>
            </a:pPr>
            <a:r>
              <a:rPr lang="en-IN" dirty="0">
                <a:solidFill>
                  <a:prstClr val="black"/>
                </a:solidFill>
                <a:latin typeface="Bookman Old Style" panose="02050604050505020204" pitchFamily="18" charset="0"/>
                <a:cs typeface="Arial" pitchFamily="34" charset="0"/>
              </a:rPr>
              <a:t>Smart innovations can be turned into smart solutions using a range of digital technologies</a:t>
            </a:r>
          </a:p>
          <a:p>
            <a:pPr marL="285750" indent="-285750" algn="just">
              <a:buFont typeface="Arial" pitchFamily="34" charset="0"/>
              <a:buChar char="•"/>
            </a:pPr>
            <a:endParaRPr lang="en-IN" dirty="0">
              <a:solidFill>
                <a:prstClr val="black"/>
              </a:solidFill>
              <a:latin typeface="Bookman Old Style" panose="02050604050505020204" pitchFamily="18" charset="0"/>
              <a:cs typeface="Arial" pitchFamily="34" charset="0"/>
            </a:endParaRPr>
          </a:p>
          <a:p>
            <a:pPr marL="285750" indent="-285750" algn="just">
              <a:buFont typeface="Arial" pitchFamily="34" charset="0"/>
              <a:buChar char="•"/>
            </a:pPr>
            <a:r>
              <a:rPr lang="en-IN" dirty="0">
                <a:solidFill>
                  <a:prstClr val="black"/>
                </a:solidFill>
                <a:latin typeface="Bookman Old Style" panose="02050604050505020204" pitchFamily="18" charset="0"/>
                <a:cs typeface="Arial" pitchFamily="34" charset="0"/>
              </a:rPr>
              <a:t>As the power sector begins to see the share of VRE rise, the overall flexibility of the system will need to increase. </a:t>
            </a:r>
            <a:endParaRPr lang="en-IN" b="1" dirty="0">
              <a:solidFill>
                <a:prstClr val="black"/>
              </a:solidFill>
              <a:latin typeface="Bookman Old Style" panose="02050604050505020204" pitchFamily="18" charset="0"/>
              <a:cs typeface="Arial" pitchFamily="34" charset="0"/>
            </a:endParaRPr>
          </a:p>
        </p:txBody>
      </p:sp>
      <p:cxnSp>
        <p:nvCxnSpPr>
          <p:cNvPr id="6" name="Straight Connector 5"/>
          <p:cNvCxnSpPr/>
          <p:nvPr/>
        </p:nvCxnSpPr>
        <p:spPr>
          <a:xfrm>
            <a:off x="0" y="4267200"/>
            <a:ext cx="91440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91206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19877"/>
            <a:ext cx="9144000" cy="2585323"/>
          </a:xfrm>
          <a:prstGeom prst="rect">
            <a:avLst/>
          </a:prstGeom>
        </p:spPr>
        <p:txBody>
          <a:bodyPr wrap="square">
            <a:spAutoFit/>
          </a:bodyPr>
          <a:lstStyle/>
          <a:p>
            <a:pPr algn="just"/>
            <a:r>
              <a:rPr lang="en-IN" b="1" dirty="0">
                <a:solidFill>
                  <a:srgbClr val="C00000"/>
                </a:solidFill>
                <a:latin typeface="Bookman Old Style" panose="02050604050505020204" pitchFamily="18" charset="0"/>
                <a:cs typeface="Arial" pitchFamily="34" charset="0"/>
              </a:rPr>
              <a:t>Accelerating the electrification of the transport and heating sectors is crucial for the next stage of energy transformation</a:t>
            </a:r>
          </a:p>
          <a:p>
            <a:pPr marL="285750" indent="-285750" algn="just">
              <a:buFont typeface="Arial" pitchFamily="34" charset="0"/>
              <a:buChar char="•"/>
            </a:pPr>
            <a:endParaRPr lang="en-IN" dirty="0">
              <a:solidFill>
                <a:prstClr val="black"/>
              </a:solidFill>
              <a:latin typeface="Bookman Old Style" panose="02050604050505020204" pitchFamily="18" charset="0"/>
              <a:cs typeface="Arial" pitchFamily="34" charset="0"/>
            </a:endParaRPr>
          </a:p>
          <a:p>
            <a:pPr marL="285750" indent="-285750" algn="just">
              <a:buFont typeface="Arial" pitchFamily="34" charset="0"/>
              <a:buChar char="•"/>
            </a:pPr>
            <a:r>
              <a:rPr lang="en-IN" dirty="0">
                <a:solidFill>
                  <a:prstClr val="black"/>
                </a:solidFill>
                <a:latin typeface="Bookman Old Style" panose="02050604050505020204" pitchFamily="18" charset="0"/>
                <a:cs typeface="Arial" pitchFamily="34" charset="0"/>
              </a:rPr>
              <a:t>EV charging infrastructure must be supported. </a:t>
            </a:r>
          </a:p>
          <a:p>
            <a:pPr marL="285750" indent="-285750" algn="just">
              <a:buFont typeface="Arial" pitchFamily="34" charset="0"/>
              <a:buChar char="•"/>
            </a:pPr>
            <a:endParaRPr lang="en-IN" dirty="0">
              <a:solidFill>
                <a:prstClr val="black"/>
              </a:solidFill>
              <a:latin typeface="Bookman Old Style" panose="02050604050505020204" pitchFamily="18" charset="0"/>
              <a:cs typeface="Arial" pitchFamily="34" charset="0"/>
            </a:endParaRPr>
          </a:p>
          <a:p>
            <a:pPr marL="285750" indent="-285750" algn="just">
              <a:buFont typeface="Arial" pitchFamily="34" charset="0"/>
              <a:buChar char="•"/>
            </a:pPr>
            <a:r>
              <a:rPr lang="en-IN" dirty="0">
                <a:solidFill>
                  <a:prstClr val="black"/>
                </a:solidFill>
                <a:latin typeface="Bookman Old Style" panose="02050604050505020204" pitchFamily="18" charset="0"/>
                <a:cs typeface="Arial" pitchFamily="34" charset="0"/>
              </a:rPr>
              <a:t>Alternative heating technologies, such as heat pumps in industries should be promoted. </a:t>
            </a:r>
          </a:p>
          <a:p>
            <a:pPr marL="285750" indent="-285750" algn="just">
              <a:buFont typeface="Arial" pitchFamily="34" charset="0"/>
              <a:buChar char="•"/>
            </a:pPr>
            <a:endParaRPr lang="en-IN" dirty="0">
              <a:solidFill>
                <a:prstClr val="black"/>
              </a:solidFill>
              <a:latin typeface="Bookman Old Style" panose="02050604050505020204" pitchFamily="18" charset="0"/>
              <a:cs typeface="Arial" pitchFamily="34" charset="0"/>
            </a:endParaRPr>
          </a:p>
          <a:p>
            <a:pPr marL="285750" indent="-285750" algn="just">
              <a:buFont typeface="Arial" pitchFamily="34" charset="0"/>
              <a:buChar char="•"/>
            </a:pPr>
            <a:r>
              <a:rPr lang="en-IN" dirty="0">
                <a:solidFill>
                  <a:prstClr val="black"/>
                </a:solidFill>
                <a:latin typeface="Bookman Old Style" panose="02050604050505020204" pitchFamily="18" charset="0"/>
                <a:cs typeface="Arial" pitchFamily="34" charset="0"/>
              </a:rPr>
              <a:t>The electricity and end-use sectors must be coupled. </a:t>
            </a:r>
            <a:endParaRPr lang="en-IN" b="1" dirty="0">
              <a:solidFill>
                <a:prstClr val="black"/>
              </a:solidFill>
              <a:latin typeface="Bookman Old Style" panose="02050604050505020204" pitchFamily="18" charset="0"/>
              <a:cs typeface="Arial" pitchFamily="34" charset="0"/>
            </a:endParaRPr>
          </a:p>
        </p:txBody>
      </p:sp>
      <p:cxnSp>
        <p:nvCxnSpPr>
          <p:cNvPr id="5" name="Straight Connector 4"/>
          <p:cNvCxnSpPr/>
          <p:nvPr/>
        </p:nvCxnSpPr>
        <p:spPr>
          <a:xfrm>
            <a:off x="0" y="3657600"/>
            <a:ext cx="9144000" cy="0"/>
          </a:xfrm>
          <a:prstGeom prst="line">
            <a:avLst/>
          </a:prstGeom>
        </p:spPr>
        <p:style>
          <a:lnRef idx="3">
            <a:schemeClr val="accent2"/>
          </a:lnRef>
          <a:fillRef idx="0">
            <a:schemeClr val="accent2"/>
          </a:fillRef>
          <a:effectRef idx="2">
            <a:schemeClr val="accent2"/>
          </a:effectRef>
          <a:fontRef idx="minor">
            <a:schemeClr val="tx1"/>
          </a:fontRef>
        </p:style>
      </p:cxnSp>
      <p:sp>
        <p:nvSpPr>
          <p:cNvPr id="6" name="Rectangle 5"/>
          <p:cNvSpPr/>
          <p:nvPr/>
        </p:nvSpPr>
        <p:spPr>
          <a:xfrm>
            <a:off x="0" y="3843278"/>
            <a:ext cx="9144000" cy="2862322"/>
          </a:xfrm>
          <a:prstGeom prst="rect">
            <a:avLst/>
          </a:prstGeom>
        </p:spPr>
        <p:txBody>
          <a:bodyPr wrap="square">
            <a:spAutoFit/>
          </a:bodyPr>
          <a:lstStyle/>
          <a:p>
            <a:pPr algn="just"/>
            <a:r>
              <a:rPr lang="en-IN" b="1" dirty="0">
                <a:solidFill>
                  <a:srgbClr val="C00000"/>
                </a:solidFill>
                <a:latin typeface="Bookman Old Style" panose="02050604050505020204" pitchFamily="18" charset="0"/>
                <a:cs typeface="Arial" pitchFamily="34" charset="0"/>
              </a:rPr>
              <a:t>Hydrogen produced from renewable electricity could help to reduce fossil-fuel reliance</a:t>
            </a:r>
          </a:p>
          <a:p>
            <a:pPr marL="285750" indent="-285750" algn="just">
              <a:buFont typeface="Arial" pitchFamily="34" charset="0"/>
              <a:buChar char="•"/>
            </a:pPr>
            <a:endParaRPr lang="en-IN" dirty="0">
              <a:solidFill>
                <a:prstClr val="black"/>
              </a:solidFill>
              <a:latin typeface="Bookman Old Style" panose="02050604050505020204" pitchFamily="18" charset="0"/>
              <a:cs typeface="Arial" pitchFamily="34" charset="0"/>
            </a:endParaRPr>
          </a:p>
          <a:p>
            <a:pPr marL="285750" indent="-285750" algn="just">
              <a:buFont typeface="Arial" pitchFamily="34" charset="0"/>
              <a:buChar char="•"/>
            </a:pPr>
            <a:r>
              <a:rPr lang="en-IN" dirty="0">
                <a:solidFill>
                  <a:prstClr val="black"/>
                </a:solidFill>
                <a:latin typeface="Bookman Old Style" panose="02050604050505020204" pitchFamily="18" charset="0"/>
                <a:cs typeface="Arial" pitchFamily="34" charset="0"/>
              </a:rPr>
              <a:t>It is important to set up a stable and supportive policy framework.</a:t>
            </a:r>
          </a:p>
          <a:p>
            <a:pPr marL="285750" indent="-285750" algn="just">
              <a:buFont typeface="Arial" pitchFamily="34" charset="0"/>
              <a:buChar char="•"/>
            </a:pPr>
            <a:endParaRPr lang="en-IN" dirty="0">
              <a:solidFill>
                <a:prstClr val="black"/>
              </a:solidFill>
              <a:latin typeface="Bookman Old Style" panose="02050604050505020204" pitchFamily="18" charset="0"/>
              <a:cs typeface="Arial" pitchFamily="34" charset="0"/>
            </a:endParaRPr>
          </a:p>
          <a:p>
            <a:pPr marL="285750" indent="-285750" algn="just">
              <a:buFont typeface="Arial" pitchFamily="34" charset="0"/>
              <a:buChar char="•"/>
            </a:pPr>
            <a:r>
              <a:rPr lang="en-IN" dirty="0">
                <a:solidFill>
                  <a:prstClr val="black"/>
                </a:solidFill>
                <a:latin typeface="Bookman Old Style" panose="02050604050505020204" pitchFamily="18" charset="0"/>
                <a:cs typeface="Arial" pitchFamily="34" charset="0"/>
              </a:rPr>
              <a:t>Encourage the appropriate private investments in hydrogen across the entire supply chain (equipment manufacturers, infrastructure operators, vehicle manufacturers, etc.,). </a:t>
            </a:r>
          </a:p>
          <a:p>
            <a:pPr marL="285750" indent="-285750" algn="just">
              <a:buFont typeface="Arial" pitchFamily="34" charset="0"/>
              <a:buChar char="•"/>
            </a:pPr>
            <a:endParaRPr lang="en-IN" dirty="0">
              <a:solidFill>
                <a:prstClr val="black"/>
              </a:solidFill>
              <a:latin typeface="Bookman Old Style" panose="02050604050505020204" pitchFamily="18" charset="0"/>
              <a:cs typeface="Arial" pitchFamily="34" charset="0"/>
            </a:endParaRPr>
          </a:p>
          <a:p>
            <a:pPr marL="285750" indent="-285750" algn="just">
              <a:buFont typeface="Arial" pitchFamily="34" charset="0"/>
              <a:buChar char="•"/>
            </a:pPr>
            <a:r>
              <a:rPr lang="en-IN" dirty="0">
                <a:solidFill>
                  <a:prstClr val="black"/>
                </a:solidFill>
                <a:latin typeface="Bookman Old Style" panose="02050604050505020204" pitchFamily="18" charset="0"/>
                <a:cs typeface="Arial" pitchFamily="34" charset="0"/>
              </a:rPr>
              <a:t>Certification of hydrogen from renewable power should be promoted. </a:t>
            </a:r>
            <a:endParaRPr lang="en-IN" b="1" dirty="0">
              <a:solidFill>
                <a:srgbClr val="C00000"/>
              </a:solidFill>
              <a:latin typeface="Bookman Old Style" panose="02050604050505020204" pitchFamily="18" charset="0"/>
              <a:cs typeface="Arial" pitchFamily="34" charset="0"/>
            </a:endParaRPr>
          </a:p>
        </p:txBody>
      </p:sp>
      <p:sp>
        <p:nvSpPr>
          <p:cNvPr id="7" name="Rectangle 6"/>
          <p:cNvSpPr/>
          <p:nvPr/>
        </p:nvSpPr>
        <p:spPr>
          <a:xfrm>
            <a:off x="0" y="0"/>
            <a:ext cx="9144000" cy="538609"/>
          </a:xfrm>
          <a:prstGeom prst="rect">
            <a:avLst/>
          </a:prstGeom>
          <a:solidFill>
            <a:srgbClr val="FFC000"/>
          </a:solidFill>
        </p:spPr>
        <p:txBody>
          <a:bodyPr wrap="square">
            <a:spAutoFit/>
          </a:bodyPr>
          <a:lstStyle/>
          <a:p>
            <a:pPr algn="ctr"/>
            <a:r>
              <a:rPr lang="en-IN" sz="2900" b="1" dirty="0">
                <a:solidFill>
                  <a:prstClr val="black"/>
                </a:solidFill>
                <a:latin typeface="Bookman Old Style" panose="02050604050505020204" pitchFamily="18" charset="0"/>
              </a:rPr>
              <a:t>Action needed now for energy transition (2/3)</a:t>
            </a:r>
          </a:p>
        </p:txBody>
      </p:sp>
    </p:spTree>
    <p:extLst>
      <p:ext uri="{BB962C8B-B14F-4D97-AF65-F5344CB8AC3E}">
        <p14:creationId xmlns:p14="http://schemas.microsoft.com/office/powerpoint/2010/main" val="4146390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7935"/>
            <a:ext cx="9144000" cy="461665"/>
          </a:xfrm>
          <a:prstGeom prst="rect">
            <a:avLst/>
          </a:prstGeom>
        </p:spPr>
        <p:txBody>
          <a:bodyPr wrap="square">
            <a:spAutoFit/>
          </a:bodyPr>
          <a:lstStyle/>
          <a:p>
            <a:pPr algn="ctr"/>
            <a:r>
              <a:rPr lang="en-US" sz="2400" b="1" dirty="0">
                <a:solidFill>
                  <a:srgbClr val="C00000"/>
                </a:solidFill>
                <a:latin typeface="Bookman Old Style" pitchFamily="18" charset="0"/>
              </a:rPr>
              <a:t>CO</a:t>
            </a:r>
            <a:r>
              <a:rPr lang="en-US" sz="1600" b="1" dirty="0">
                <a:solidFill>
                  <a:srgbClr val="C00000"/>
                </a:solidFill>
                <a:latin typeface="Bookman Old Style" pitchFamily="18" charset="0"/>
              </a:rPr>
              <a:t>2</a:t>
            </a:r>
            <a:r>
              <a:rPr lang="en-US" sz="2400" b="1" dirty="0">
                <a:solidFill>
                  <a:srgbClr val="C00000"/>
                </a:solidFill>
                <a:latin typeface="Bookman Old Style" pitchFamily="18" charset="0"/>
              </a:rPr>
              <a:t> EMISSIONS FROM THE INDIAN ENERGY SECTOR</a:t>
            </a:r>
            <a:endParaRPr lang="en-US" sz="2400" dirty="0">
              <a:solidFill>
                <a:srgbClr val="C00000"/>
              </a:solidFill>
              <a:latin typeface="Bookman Old Style" pitchFamily="18"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0" t="1989" r="6810" b="51823"/>
          <a:stretch/>
        </p:blipFill>
        <p:spPr bwMode="auto">
          <a:xfrm>
            <a:off x="0" y="1066800"/>
            <a:ext cx="914263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86" y="5486400"/>
            <a:ext cx="9143315" cy="1015663"/>
          </a:xfrm>
          <a:prstGeom prst="rect">
            <a:avLst/>
          </a:prstGeom>
        </p:spPr>
        <p:txBody>
          <a:bodyPr wrap="square">
            <a:spAutoFit/>
          </a:bodyPr>
          <a:lstStyle/>
          <a:p>
            <a:pPr algn="ctr"/>
            <a:r>
              <a:rPr lang="en-US" sz="2000" b="1" i="1" dirty="0">
                <a:solidFill>
                  <a:srgbClr val="0070C0"/>
                </a:solidFill>
                <a:latin typeface="Bookman Old Style" pitchFamily="18" charset="0"/>
              </a:rPr>
              <a:t>India’s power sector is the largest contributor to its CO</a:t>
            </a:r>
            <a:r>
              <a:rPr lang="en-US" sz="1400" b="1" i="1" dirty="0">
                <a:solidFill>
                  <a:srgbClr val="0070C0"/>
                </a:solidFill>
                <a:latin typeface="Bookman Old Style" pitchFamily="18" charset="0"/>
              </a:rPr>
              <a:t>2</a:t>
            </a:r>
            <a:r>
              <a:rPr lang="en-US" sz="2000" b="1" i="1" dirty="0">
                <a:solidFill>
                  <a:srgbClr val="0070C0"/>
                </a:solidFill>
                <a:latin typeface="Bookman Old Style" pitchFamily="18" charset="0"/>
              </a:rPr>
              <a:t> emissions, and coal-fired power plants are responsible for the great majority of power sector emissions.</a:t>
            </a:r>
            <a:endParaRPr lang="en-US" sz="2000" dirty="0">
              <a:solidFill>
                <a:srgbClr val="0070C0"/>
              </a:solidFill>
              <a:latin typeface="Bookman Old Style" pitchFamily="18" charset="0"/>
            </a:endParaRPr>
          </a:p>
        </p:txBody>
      </p:sp>
    </p:spTree>
    <p:extLst>
      <p:ext uri="{BB962C8B-B14F-4D97-AF65-F5344CB8AC3E}">
        <p14:creationId xmlns:p14="http://schemas.microsoft.com/office/powerpoint/2010/main" val="29624994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56" y="594479"/>
            <a:ext cx="9136743" cy="3139321"/>
          </a:xfrm>
          <a:prstGeom prst="rect">
            <a:avLst/>
          </a:prstGeom>
        </p:spPr>
        <p:txBody>
          <a:bodyPr wrap="square">
            <a:spAutoFit/>
          </a:bodyPr>
          <a:lstStyle/>
          <a:p>
            <a:pPr algn="just"/>
            <a:r>
              <a:rPr lang="en-IN" b="1" dirty="0">
                <a:solidFill>
                  <a:srgbClr val="C00000"/>
                </a:solidFill>
                <a:latin typeface="Bookman Old Style" panose="02050604050505020204" pitchFamily="18" charset="0"/>
              </a:rPr>
              <a:t>Supply chains are key to meet growing demand for sustainable bioenergy</a:t>
            </a:r>
          </a:p>
          <a:p>
            <a:pPr marL="285750" indent="-285750" algn="just">
              <a:buFont typeface="Arial" panose="020B0604020202020204" pitchFamily="34" charset="0"/>
              <a:buChar char="•"/>
            </a:pPr>
            <a:endParaRPr lang="en-IN" dirty="0">
              <a:solidFill>
                <a:prstClr val="black"/>
              </a:solidFill>
              <a:latin typeface="Bookman Old Style" panose="02050604050505020204" pitchFamily="18" charset="0"/>
            </a:endParaRPr>
          </a:p>
          <a:p>
            <a:pPr marL="285750" indent="-285750" algn="just">
              <a:buFont typeface="Arial" panose="020B0604020202020204" pitchFamily="34" charset="0"/>
              <a:buChar char="•"/>
            </a:pPr>
            <a:r>
              <a:rPr lang="en-IN" dirty="0">
                <a:solidFill>
                  <a:prstClr val="black"/>
                </a:solidFill>
                <a:latin typeface="Bookman Old Style" panose="02050604050505020204" pitchFamily="18" charset="0"/>
              </a:rPr>
              <a:t>Bioenergy must be produced in ways that are environmentally, socially and economically sustainably.</a:t>
            </a:r>
          </a:p>
          <a:p>
            <a:pPr marL="285750" indent="-285750" algn="just">
              <a:buFont typeface="Arial" panose="020B0604020202020204" pitchFamily="34" charset="0"/>
              <a:buChar char="•"/>
            </a:pPr>
            <a:endParaRPr lang="en-IN" dirty="0">
              <a:solidFill>
                <a:prstClr val="black"/>
              </a:solidFill>
              <a:latin typeface="Bookman Old Style" panose="02050604050505020204" pitchFamily="18" charset="0"/>
            </a:endParaRPr>
          </a:p>
          <a:p>
            <a:pPr marL="285750" indent="-285750" algn="just">
              <a:buFont typeface="Arial" panose="020B0604020202020204" pitchFamily="34" charset="0"/>
              <a:buChar char="•"/>
            </a:pPr>
            <a:r>
              <a:rPr lang="en-IN" dirty="0">
                <a:solidFill>
                  <a:prstClr val="black"/>
                </a:solidFill>
                <a:latin typeface="Bookman Old Style" panose="02050604050505020204" pitchFamily="18" charset="0"/>
              </a:rPr>
              <a:t>In sectors such as shipping and long-haul road transport, biofuels might be the main or only option for decarbonisation for years to come. </a:t>
            </a:r>
          </a:p>
          <a:p>
            <a:pPr marL="285750" indent="-285750" algn="just">
              <a:buFont typeface="Arial" panose="020B0604020202020204" pitchFamily="34" charset="0"/>
              <a:buChar char="•"/>
            </a:pPr>
            <a:endParaRPr lang="en-IN" dirty="0">
              <a:solidFill>
                <a:prstClr val="black"/>
              </a:solidFill>
              <a:latin typeface="Bookman Old Style" panose="02050604050505020204" pitchFamily="18" charset="0"/>
            </a:endParaRPr>
          </a:p>
          <a:p>
            <a:pPr marL="285750" indent="-285750" algn="just">
              <a:buFont typeface="Arial" panose="020B0604020202020204" pitchFamily="34" charset="0"/>
              <a:buChar char="•"/>
            </a:pPr>
            <a:r>
              <a:rPr lang="en-IN" dirty="0">
                <a:solidFill>
                  <a:prstClr val="black"/>
                </a:solidFill>
                <a:latin typeface="Bookman Old Style" panose="02050604050505020204" pitchFamily="18" charset="0"/>
              </a:rPr>
              <a:t>Targeted attention and specific policies must be devoted to these sectors and to the development of advanced biofuels and their related biofuel supply chains. </a:t>
            </a:r>
            <a:endParaRPr lang="en-IN" sz="1600" b="1" dirty="0">
              <a:solidFill>
                <a:prstClr val="black"/>
              </a:solidFill>
              <a:latin typeface="Bookman Old Style" panose="02050604050505020204" pitchFamily="18" charset="0"/>
              <a:cs typeface="Arial" pitchFamily="34" charset="0"/>
            </a:endParaRPr>
          </a:p>
        </p:txBody>
      </p:sp>
      <p:sp>
        <p:nvSpPr>
          <p:cNvPr id="6" name="Rectangle 5"/>
          <p:cNvSpPr/>
          <p:nvPr/>
        </p:nvSpPr>
        <p:spPr>
          <a:xfrm>
            <a:off x="-1" y="3794879"/>
            <a:ext cx="9144000" cy="2862322"/>
          </a:xfrm>
          <a:prstGeom prst="rect">
            <a:avLst/>
          </a:prstGeom>
        </p:spPr>
        <p:txBody>
          <a:bodyPr wrap="square">
            <a:spAutoFit/>
          </a:bodyPr>
          <a:lstStyle/>
          <a:p>
            <a:pPr algn="just"/>
            <a:r>
              <a:rPr lang="en-IN" b="1" dirty="0">
                <a:solidFill>
                  <a:srgbClr val="C00000"/>
                </a:solidFill>
                <a:latin typeface="Bookman Old Style" panose="02050604050505020204" pitchFamily="18" charset="0"/>
              </a:rPr>
              <a:t>Decarbonising the energy system requires swift and decisive policy action</a:t>
            </a:r>
          </a:p>
          <a:p>
            <a:pPr marL="285750" indent="-285750" algn="just">
              <a:buFont typeface="Arial" pitchFamily="34" charset="0"/>
              <a:buChar char="•"/>
            </a:pPr>
            <a:endParaRPr lang="en-IN" dirty="0">
              <a:solidFill>
                <a:prstClr val="black"/>
              </a:solidFill>
              <a:latin typeface="Bookman Old Style" panose="02050604050505020204" pitchFamily="18" charset="0"/>
              <a:cs typeface="Arial" pitchFamily="34" charset="0"/>
            </a:endParaRPr>
          </a:p>
          <a:p>
            <a:pPr marL="285750" indent="-285750" algn="just">
              <a:buFont typeface="Arial" pitchFamily="34" charset="0"/>
              <a:buChar char="•"/>
            </a:pPr>
            <a:r>
              <a:rPr lang="en-IN" dirty="0">
                <a:solidFill>
                  <a:prstClr val="black"/>
                </a:solidFill>
                <a:latin typeface="Bookman Old Style" panose="02050604050505020204" pitchFamily="18" charset="0"/>
                <a:cs typeface="Arial" pitchFamily="34" charset="0"/>
              </a:rPr>
              <a:t>Policy makers need to establish long-term energy planning strategies, define targets and adapt policies and regulations that promote and shape a decarbonised energy system. </a:t>
            </a:r>
          </a:p>
          <a:p>
            <a:pPr marL="285750" indent="-285750" algn="just">
              <a:buFont typeface="Arial" pitchFamily="34" charset="0"/>
              <a:buChar char="•"/>
            </a:pPr>
            <a:endParaRPr lang="en-IN" dirty="0">
              <a:solidFill>
                <a:prstClr val="black"/>
              </a:solidFill>
              <a:latin typeface="Bookman Old Style" panose="02050604050505020204" pitchFamily="18" charset="0"/>
              <a:cs typeface="Arial" pitchFamily="34" charset="0"/>
            </a:endParaRPr>
          </a:p>
          <a:p>
            <a:pPr marL="285750" indent="-285750" algn="just">
              <a:buFont typeface="Arial" pitchFamily="34" charset="0"/>
              <a:buChar char="•"/>
            </a:pPr>
            <a:r>
              <a:rPr lang="en-IN" dirty="0">
                <a:solidFill>
                  <a:prstClr val="black"/>
                </a:solidFill>
                <a:latin typeface="Bookman Old Style" panose="02050604050505020204" pitchFamily="18" charset="0"/>
                <a:cs typeface="Arial" pitchFamily="34" charset="0"/>
              </a:rPr>
              <a:t>Policies should create the right conditions for investments in energy efficiency, renewable energy supply, grids, EV charging, storage etc. </a:t>
            </a:r>
          </a:p>
          <a:p>
            <a:pPr marL="285750" indent="-285750" algn="just">
              <a:buFont typeface="Arial" pitchFamily="34" charset="0"/>
              <a:buChar char="•"/>
            </a:pPr>
            <a:endParaRPr lang="en-IN" dirty="0">
              <a:solidFill>
                <a:prstClr val="black"/>
              </a:solidFill>
              <a:latin typeface="Bookman Old Style" panose="02050604050505020204" pitchFamily="18" charset="0"/>
              <a:cs typeface="Arial" pitchFamily="34" charset="0"/>
            </a:endParaRPr>
          </a:p>
          <a:p>
            <a:pPr marL="285750" indent="-285750" algn="just">
              <a:buFont typeface="Arial" pitchFamily="34" charset="0"/>
              <a:buChar char="•"/>
            </a:pPr>
            <a:r>
              <a:rPr lang="en-IN" dirty="0">
                <a:solidFill>
                  <a:prstClr val="black"/>
                </a:solidFill>
                <a:latin typeface="Bookman Old Style" panose="02050604050505020204" pitchFamily="18" charset="0"/>
                <a:cs typeface="Arial" pitchFamily="34" charset="0"/>
              </a:rPr>
              <a:t>Close co-operation between the public and private sectors will be key. </a:t>
            </a:r>
          </a:p>
        </p:txBody>
      </p:sp>
      <p:cxnSp>
        <p:nvCxnSpPr>
          <p:cNvPr id="7" name="Straight Connector 6"/>
          <p:cNvCxnSpPr/>
          <p:nvPr/>
        </p:nvCxnSpPr>
        <p:spPr>
          <a:xfrm>
            <a:off x="0" y="3733800"/>
            <a:ext cx="9144000" cy="0"/>
          </a:xfrm>
          <a:prstGeom prst="line">
            <a:avLst/>
          </a:prstGeom>
        </p:spPr>
        <p:style>
          <a:lnRef idx="3">
            <a:schemeClr val="accent2"/>
          </a:lnRef>
          <a:fillRef idx="0">
            <a:schemeClr val="accent2"/>
          </a:fillRef>
          <a:effectRef idx="2">
            <a:schemeClr val="accent2"/>
          </a:effectRef>
          <a:fontRef idx="minor">
            <a:schemeClr val="tx1"/>
          </a:fontRef>
        </p:style>
      </p:cxnSp>
      <p:sp>
        <p:nvSpPr>
          <p:cNvPr id="8" name="Rectangle 7"/>
          <p:cNvSpPr/>
          <p:nvPr/>
        </p:nvSpPr>
        <p:spPr>
          <a:xfrm>
            <a:off x="0" y="0"/>
            <a:ext cx="9144000" cy="538609"/>
          </a:xfrm>
          <a:prstGeom prst="rect">
            <a:avLst/>
          </a:prstGeom>
          <a:solidFill>
            <a:srgbClr val="FFC000"/>
          </a:solidFill>
        </p:spPr>
        <p:txBody>
          <a:bodyPr wrap="square">
            <a:spAutoFit/>
          </a:bodyPr>
          <a:lstStyle/>
          <a:p>
            <a:pPr algn="ctr"/>
            <a:r>
              <a:rPr lang="en-IN" sz="2900" b="1" dirty="0">
                <a:solidFill>
                  <a:prstClr val="black"/>
                </a:solidFill>
                <a:latin typeface="Bookman Old Style" panose="02050604050505020204" pitchFamily="18" charset="0"/>
              </a:rPr>
              <a:t>Action needed now for energy transition</a:t>
            </a:r>
          </a:p>
        </p:txBody>
      </p:sp>
    </p:spTree>
    <p:extLst>
      <p:ext uri="{BB962C8B-B14F-4D97-AF65-F5344CB8AC3E}">
        <p14:creationId xmlns:p14="http://schemas.microsoft.com/office/powerpoint/2010/main" val="24647630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7300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806942"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8556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068" y="685800"/>
            <a:ext cx="849630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782" y="76200"/>
            <a:ext cx="9164782" cy="523220"/>
          </a:xfrm>
          <a:prstGeom prst="rect">
            <a:avLst/>
          </a:prstGeom>
        </p:spPr>
        <p:txBody>
          <a:bodyPr wrap="square">
            <a:spAutoFit/>
          </a:bodyPr>
          <a:lstStyle/>
          <a:p>
            <a:pPr algn="ctr"/>
            <a:r>
              <a:rPr lang="en-IN" sz="2800" dirty="0">
                <a:solidFill>
                  <a:srgbClr val="FF0000"/>
                </a:solidFill>
              </a:rPr>
              <a:t>Main technologies increasing demand for critical materials</a:t>
            </a:r>
          </a:p>
        </p:txBody>
      </p:sp>
    </p:spTree>
    <p:extLst>
      <p:ext uri="{BB962C8B-B14F-4D97-AF65-F5344CB8AC3E}">
        <p14:creationId xmlns:p14="http://schemas.microsoft.com/office/powerpoint/2010/main" val="19461257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610600" cy="549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1954" y="2462"/>
            <a:ext cx="9092045" cy="954107"/>
          </a:xfrm>
          <a:prstGeom prst="rect">
            <a:avLst/>
          </a:prstGeom>
        </p:spPr>
        <p:txBody>
          <a:bodyPr wrap="square">
            <a:spAutoFit/>
          </a:bodyPr>
          <a:lstStyle/>
          <a:p>
            <a:pPr algn="ctr"/>
            <a:r>
              <a:rPr lang="en-IN" sz="2800" dirty="0">
                <a:solidFill>
                  <a:srgbClr val="FF0000"/>
                </a:solidFill>
              </a:rPr>
              <a:t>Actual (2021) and projected (2050) demand for copper, nickel, lithium and neodymium under IRENA’s 1.5°C Scenario</a:t>
            </a:r>
          </a:p>
        </p:txBody>
      </p:sp>
    </p:spTree>
    <p:extLst>
      <p:ext uri="{BB962C8B-B14F-4D97-AF65-F5344CB8AC3E}">
        <p14:creationId xmlns:p14="http://schemas.microsoft.com/office/powerpoint/2010/main" val="1716565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8458200" cy="6032421"/>
          </a:xfrm>
          <a:prstGeom prst="rect">
            <a:avLst/>
          </a:prstGeom>
        </p:spPr>
        <p:txBody>
          <a:bodyPr wrap="square">
            <a:spAutoFit/>
          </a:bodyPr>
          <a:lstStyle/>
          <a:p>
            <a:pPr algn="ctr"/>
            <a:r>
              <a:rPr lang="en-IN" sz="3200" b="1" dirty="0">
                <a:solidFill>
                  <a:srgbClr val="FF0000"/>
                </a:solidFill>
              </a:rPr>
              <a:t>Current demand for hydrogen in India:</a:t>
            </a:r>
          </a:p>
          <a:p>
            <a:endParaRPr lang="en-IN" b="1" dirty="0">
              <a:solidFill>
                <a:prstClr val="black"/>
              </a:solidFill>
            </a:endParaRPr>
          </a:p>
          <a:p>
            <a:endParaRPr lang="en-IN" b="1" dirty="0">
              <a:solidFill>
                <a:prstClr val="black"/>
              </a:solidFill>
            </a:endParaRPr>
          </a:p>
          <a:p>
            <a:endParaRPr lang="en-IN" dirty="0">
              <a:solidFill>
                <a:prstClr val="black"/>
              </a:solidFill>
            </a:endParaRPr>
          </a:p>
          <a:p>
            <a:pPr marL="285750" indent="-285750" algn="just">
              <a:lnSpc>
                <a:spcPct val="150000"/>
              </a:lnSpc>
              <a:buFont typeface="Arial" pitchFamily="34" charset="0"/>
              <a:buChar char="•"/>
            </a:pPr>
            <a:r>
              <a:rPr lang="en-IN" sz="2000" dirty="0">
                <a:solidFill>
                  <a:prstClr val="black"/>
                </a:solidFill>
              </a:rPr>
              <a:t>Industry sectors such as refineries and fertilizers account for major hydrogen demand in India mainly through grey hydrogen.</a:t>
            </a:r>
          </a:p>
          <a:p>
            <a:pPr marL="285750" indent="-285750" algn="just">
              <a:lnSpc>
                <a:spcPct val="150000"/>
              </a:lnSpc>
              <a:buFont typeface="Arial" pitchFamily="34" charset="0"/>
              <a:buChar char="•"/>
            </a:pPr>
            <a:r>
              <a:rPr lang="en-IN" sz="2000" dirty="0">
                <a:solidFill>
                  <a:prstClr val="black"/>
                </a:solidFill>
              </a:rPr>
              <a:t>Grey hydrogen is largely produced by natural gas therefore, emitting huge amount of CO2 emissions.</a:t>
            </a:r>
          </a:p>
          <a:p>
            <a:pPr marL="285750" indent="-285750" algn="just">
              <a:lnSpc>
                <a:spcPct val="150000"/>
              </a:lnSpc>
              <a:buFont typeface="Arial" pitchFamily="34" charset="0"/>
              <a:buChar char="•"/>
            </a:pPr>
            <a:r>
              <a:rPr lang="en-IN" sz="2000" dirty="0">
                <a:solidFill>
                  <a:prstClr val="black"/>
                </a:solidFill>
              </a:rPr>
              <a:t>Hydrogen can be useful in application that require high temperatures (above 250 degrees Celsius), especially in the chemical, </a:t>
            </a:r>
            <a:r>
              <a:rPr lang="en-IN" sz="2000" b="1" dirty="0">
                <a:solidFill>
                  <a:prstClr val="black"/>
                </a:solidFill>
                <a:hlinkClick r:id="rId2"/>
              </a:rPr>
              <a:t>iron and steel industry</a:t>
            </a:r>
            <a:r>
              <a:rPr lang="en-IN" sz="2000" dirty="0">
                <a:solidFill>
                  <a:prstClr val="black"/>
                </a:solidFill>
              </a:rPr>
              <a:t>. In such cases, hydrogen can serve as an excellent alternative to other energy sources.</a:t>
            </a:r>
          </a:p>
          <a:p>
            <a:pPr marL="285750" indent="-285750" algn="just">
              <a:lnSpc>
                <a:spcPct val="150000"/>
              </a:lnSpc>
              <a:buFont typeface="Arial" pitchFamily="34" charset="0"/>
              <a:buChar char="•"/>
            </a:pPr>
            <a:r>
              <a:rPr lang="en-IN" sz="2000" dirty="0">
                <a:solidFill>
                  <a:prstClr val="black"/>
                </a:solidFill>
              </a:rPr>
              <a:t>Also, it is essential to promote usage of hydrogen in sectors where direct electrification is not feasible.</a:t>
            </a:r>
          </a:p>
        </p:txBody>
      </p:sp>
    </p:spTree>
    <p:extLst>
      <p:ext uri="{BB962C8B-B14F-4D97-AF65-F5344CB8AC3E}">
        <p14:creationId xmlns:p14="http://schemas.microsoft.com/office/powerpoint/2010/main" val="27824722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7492" y="0"/>
            <a:ext cx="7189019" cy="523220"/>
          </a:xfrm>
          <a:prstGeom prst="rect">
            <a:avLst/>
          </a:prstGeom>
        </p:spPr>
        <p:txBody>
          <a:bodyPr wrap="none">
            <a:spAutoFit/>
          </a:bodyPr>
          <a:lstStyle/>
          <a:p>
            <a:pPr algn="ctr"/>
            <a:r>
              <a:rPr lang="en-IN" sz="2800" b="1" dirty="0">
                <a:solidFill>
                  <a:srgbClr val="FF0000"/>
                </a:solidFill>
              </a:rPr>
              <a:t>Classification of grid-scale storage technologies</a:t>
            </a:r>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362" t="18474" r="17574" b="9817"/>
          <a:stretch/>
        </p:blipFill>
        <p:spPr bwMode="auto">
          <a:xfrm>
            <a:off x="304801" y="685800"/>
            <a:ext cx="8534399"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4325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AE759-4E47-53EB-FFDE-CB05C28227F3}"/>
              </a:ext>
            </a:extLst>
          </p:cNvPr>
          <p:cNvSpPr>
            <a:spLocks noGrp="1"/>
          </p:cNvSpPr>
          <p:nvPr>
            <p:ph type="title"/>
          </p:nvPr>
        </p:nvSpPr>
        <p:spPr>
          <a:xfrm>
            <a:off x="0" y="18256"/>
            <a:ext cx="9144000" cy="769144"/>
          </a:xfrm>
          <a:solidFill>
            <a:schemeClr val="accent2"/>
          </a:solidFill>
        </p:spPr>
        <p:txBody>
          <a:bodyPr>
            <a:normAutofit/>
          </a:bodyPr>
          <a:lstStyle/>
          <a:p>
            <a:pPr algn="ctr"/>
            <a:r>
              <a:rPr lang="en-IN" b="1" dirty="0">
                <a:solidFill>
                  <a:srgbClr val="FFFF00"/>
                </a:solidFill>
                <a:latin typeface="+mn-lt"/>
              </a:rPr>
              <a:t>Road Map for </a:t>
            </a:r>
            <a:r>
              <a:rPr lang="en-IN" b="1" dirty="0" err="1">
                <a:solidFill>
                  <a:srgbClr val="FFFF00"/>
                </a:solidFill>
                <a:latin typeface="+mn-lt"/>
              </a:rPr>
              <a:t>Panchamrit</a:t>
            </a:r>
            <a:endParaRPr lang="en-IN" b="1" dirty="0">
              <a:solidFill>
                <a:srgbClr val="FFFF00"/>
              </a:solidFill>
              <a:latin typeface="+mn-lt"/>
            </a:endParaRPr>
          </a:p>
        </p:txBody>
      </p:sp>
      <p:sp>
        <p:nvSpPr>
          <p:cNvPr id="3" name="Content Placeholder 2">
            <a:extLst>
              <a:ext uri="{FF2B5EF4-FFF2-40B4-BE49-F238E27FC236}">
                <a16:creationId xmlns:a16="http://schemas.microsoft.com/office/drawing/2014/main" id="{3026B659-698C-1EB0-35CC-C06C0001C4FF}"/>
              </a:ext>
            </a:extLst>
          </p:cNvPr>
          <p:cNvSpPr>
            <a:spLocks noGrp="1"/>
          </p:cNvSpPr>
          <p:nvPr>
            <p:ph idx="1"/>
          </p:nvPr>
        </p:nvSpPr>
        <p:spPr>
          <a:xfrm>
            <a:off x="0" y="833834"/>
            <a:ext cx="9144000" cy="1591469"/>
          </a:xfrm>
        </p:spPr>
        <p:txBody>
          <a:bodyPr>
            <a:normAutofit fontScale="85000" lnSpcReduction="10000"/>
          </a:bodyPr>
          <a:lstStyle/>
          <a:p>
            <a:pPr marL="0" indent="0" algn="ctr">
              <a:buNone/>
            </a:pPr>
            <a:r>
              <a:rPr lang="en-US" i="1" dirty="0">
                <a:solidFill>
                  <a:srgbClr val="0070C0"/>
                </a:solidFill>
                <a:latin typeface="GT-America"/>
              </a:rPr>
              <a:t>T</a:t>
            </a:r>
            <a:r>
              <a:rPr lang="en-US" b="0" i="1" dirty="0">
                <a:solidFill>
                  <a:srgbClr val="0070C0"/>
                </a:solidFill>
                <a:effectLst/>
                <a:latin typeface="GT-America"/>
              </a:rPr>
              <a:t>he 5 essential commitments announced by Hon’ble PM Modi, the “</a:t>
            </a:r>
            <a:r>
              <a:rPr lang="en-US" b="0" i="1" dirty="0" err="1">
                <a:solidFill>
                  <a:srgbClr val="0070C0"/>
                </a:solidFill>
                <a:effectLst/>
                <a:latin typeface="GT-America"/>
              </a:rPr>
              <a:t>Panchamrit</a:t>
            </a:r>
            <a:r>
              <a:rPr lang="en-US" b="0" i="1" dirty="0">
                <a:solidFill>
                  <a:srgbClr val="0070C0"/>
                </a:solidFill>
                <a:effectLst/>
                <a:latin typeface="GT-America"/>
              </a:rPr>
              <a:t>” include a step-plan for a greener India. These plans are a massive opportunity for all sectors and for growth of the economy</a:t>
            </a:r>
            <a:endParaRPr lang="en-IN" i="1" dirty="0">
              <a:solidFill>
                <a:srgbClr val="0070C0"/>
              </a:solidFill>
            </a:endParaRPr>
          </a:p>
        </p:txBody>
      </p:sp>
      <p:pic>
        <p:nvPicPr>
          <p:cNvPr id="13314" name="Picture 2">
            <a:extLst>
              <a:ext uri="{FF2B5EF4-FFF2-40B4-BE49-F238E27FC236}">
                <a16:creationId xmlns:a16="http://schemas.microsoft.com/office/drawing/2014/main" id="{C1D6D008-0A33-DA06-5101-966C949B3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34407"/>
            <a:ext cx="9144000" cy="462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7125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52" t="2525" r="2731"/>
          <a:stretch/>
        </p:blipFill>
        <p:spPr bwMode="auto">
          <a:xfrm>
            <a:off x="15240" y="-1"/>
            <a:ext cx="9128760" cy="68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1164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650" t="8370" r="20199" b="19792"/>
          <a:stretch/>
        </p:blipFill>
        <p:spPr>
          <a:xfrm>
            <a:off x="116840" y="982980"/>
            <a:ext cx="8986520" cy="4986157"/>
          </a:xfrm>
          <a:prstGeom prst="rect">
            <a:avLst/>
          </a:prstGeom>
        </p:spPr>
      </p:pic>
      <p:pic>
        <p:nvPicPr>
          <p:cNvPr id="5" name="Picture 4"/>
          <p:cNvPicPr>
            <a:picLocks noChangeAspect="1"/>
          </p:cNvPicPr>
          <p:nvPr/>
        </p:nvPicPr>
        <p:blipFill rotWithShape="1">
          <a:blip r:embed="rId2"/>
          <a:srcRect l="80823" t="29860" r="8362" b="56744"/>
          <a:stretch/>
        </p:blipFill>
        <p:spPr>
          <a:xfrm>
            <a:off x="1295400" y="1752600"/>
            <a:ext cx="1143000" cy="832757"/>
          </a:xfrm>
          <a:prstGeom prst="rect">
            <a:avLst/>
          </a:prstGeom>
        </p:spPr>
      </p:pic>
      <p:sp>
        <p:nvSpPr>
          <p:cNvPr id="6" name="Title 1"/>
          <p:cNvSpPr>
            <a:spLocks noGrp="1"/>
          </p:cNvSpPr>
          <p:nvPr>
            <p:ph type="title"/>
          </p:nvPr>
        </p:nvSpPr>
        <p:spPr>
          <a:xfrm>
            <a:off x="152400" y="114300"/>
            <a:ext cx="8839200" cy="838200"/>
          </a:xfrm>
          <a:solidFill>
            <a:srgbClr val="002060"/>
          </a:solidFill>
          <a:ln>
            <a:solidFill>
              <a:srgbClr val="002060"/>
            </a:solidFill>
          </a:ln>
        </p:spPr>
        <p:txBody>
          <a:bodyPr>
            <a:noAutofit/>
          </a:bodyPr>
          <a:lstStyle/>
          <a:p>
            <a:pPr algn="ctr"/>
            <a:r>
              <a:rPr lang="en-IN" sz="2800" b="1" dirty="0">
                <a:solidFill>
                  <a:schemeClr val="bg1"/>
                </a:solidFill>
                <a:latin typeface="Bookman Old Style" pitchFamily="18" charset="0"/>
              </a:rPr>
              <a:t>Carbon emissions produced by the transport sector in 2020</a:t>
            </a:r>
            <a:endParaRPr lang="en-US" sz="2800" b="1" dirty="0">
              <a:solidFill>
                <a:schemeClr val="bg1"/>
              </a:solidFill>
              <a:latin typeface="Bookman Old Style" pitchFamily="18" charset="0"/>
            </a:endParaRPr>
          </a:p>
        </p:txBody>
      </p:sp>
      <p:sp>
        <p:nvSpPr>
          <p:cNvPr id="7" name="Rectangle 6"/>
          <p:cNvSpPr/>
          <p:nvPr/>
        </p:nvSpPr>
        <p:spPr>
          <a:xfrm>
            <a:off x="2362200" y="1213991"/>
            <a:ext cx="5600700" cy="1200329"/>
          </a:xfrm>
          <a:prstGeom prst="rect">
            <a:avLst/>
          </a:prstGeom>
          <a:ln w="38100">
            <a:solidFill>
              <a:srgbClr val="92D050"/>
            </a:solidFill>
          </a:ln>
        </p:spPr>
        <p:txBody>
          <a:bodyPr wrap="square">
            <a:spAutoFit/>
          </a:bodyPr>
          <a:lstStyle/>
          <a:p>
            <a:pPr algn="just"/>
            <a:r>
              <a:rPr lang="en-US" dirty="0">
                <a:solidFill>
                  <a:srgbClr val="000000"/>
                </a:solidFill>
                <a:latin typeface="Bookman Old Style" panose="02050604050505020204" pitchFamily="18" charset="0"/>
              </a:rPr>
              <a:t>In 2020, direct emissions (tailpipe emissions) by the transport sector (excluding international aviation and international shipping) stood at 272 million tones of CO2 (MtCO2). </a:t>
            </a:r>
          </a:p>
        </p:txBody>
      </p:sp>
      <p:sp>
        <p:nvSpPr>
          <p:cNvPr id="8" name="Rectangle 7"/>
          <p:cNvSpPr/>
          <p:nvPr/>
        </p:nvSpPr>
        <p:spPr>
          <a:xfrm>
            <a:off x="2336800" y="2615837"/>
            <a:ext cx="5626100" cy="923330"/>
          </a:xfrm>
          <a:prstGeom prst="rect">
            <a:avLst/>
          </a:prstGeom>
          <a:ln w="38100">
            <a:solidFill>
              <a:schemeClr val="bg1">
                <a:lumMod val="50000"/>
              </a:schemeClr>
            </a:solidFill>
          </a:ln>
        </p:spPr>
        <p:txBody>
          <a:bodyPr wrap="square">
            <a:spAutoFit/>
          </a:bodyPr>
          <a:lstStyle/>
          <a:p>
            <a:pPr algn="just"/>
            <a:r>
              <a:rPr lang="en-US" dirty="0">
                <a:solidFill>
                  <a:srgbClr val="000000"/>
                </a:solidFill>
                <a:latin typeface="Bookman Old Style" panose="02050604050505020204" pitchFamily="18" charset="0"/>
              </a:rPr>
              <a:t>The road sector, including passenger and freight, dominate transport emissions, accounting for a share of more than 92%. </a:t>
            </a:r>
            <a:endParaRPr lang="en-IN" dirty="0">
              <a:solidFill>
                <a:srgbClr val="000000"/>
              </a:solidFill>
              <a:latin typeface="Bookman Old Style" panose="02050604050505020204" pitchFamily="18" charset="0"/>
            </a:endParaRPr>
          </a:p>
        </p:txBody>
      </p:sp>
      <p:sp>
        <p:nvSpPr>
          <p:cNvPr id="9" name="TextBox 8"/>
          <p:cNvSpPr txBox="1"/>
          <p:nvPr/>
        </p:nvSpPr>
        <p:spPr>
          <a:xfrm>
            <a:off x="7858071" y="6477000"/>
            <a:ext cx="1285929" cy="276999"/>
          </a:xfrm>
          <a:prstGeom prst="rect">
            <a:avLst/>
          </a:prstGeom>
          <a:noFill/>
        </p:spPr>
        <p:txBody>
          <a:bodyPr wrap="none" rtlCol="0">
            <a:spAutoFit/>
          </a:bodyPr>
          <a:lstStyle/>
          <a:p>
            <a:r>
              <a:rPr lang="en-US" sz="1200" i="1" dirty="0">
                <a:solidFill>
                  <a:prstClr val="black"/>
                </a:solidFill>
                <a:latin typeface="Bookman Old Style" panose="02050604050505020204" pitchFamily="18" charset="0"/>
              </a:rPr>
              <a:t>Source: CEEW</a:t>
            </a:r>
            <a:endParaRPr lang="en-IN" sz="1200" i="1" dirty="0">
              <a:solidFill>
                <a:prstClr val="black"/>
              </a:solidFill>
              <a:latin typeface="Bookman Old Style" panose="02050604050505020204" pitchFamily="18" charset="0"/>
            </a:endParaRPr>
          </a:p>
        </p:txBody>
      </p:sp>
    </p:spTree>
    <p:extLst>
      <p:ext uri="{BB962C8B-B14F-4D97-AF65-F5344CB8AC3E}">
        <p14:creationId xmlns:p14="http://schemas.microsoft.com/office/powerpoint/2010/main" val="735118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749" b="3787"/>
          <a:stretch/>
        </p:blipFill>
        <p:spPr>
          <a:xfrm>
            <a:off x="0" y="688201"/>
            <a:ext cx="9144000" cy="2819399"/>
          </a:xfrm>
          <a:prstGeom prst="rect">
            <a:avLst/>
          </a:prstGeom>
        </p:spPr>
      </p:pic>
      <p:sp>
        <p:nvSpPr>
          <p:cNvPr id="3" name="Title 1"/>
          <p:cNvSpPr txBox="1">
            <a:spLocks/>
          </p:cNvSpPr>
          <p:nvPr/>
        </p:nvSpPr>
        <p:spPr>
          <a:xfrm>
            <a:off x="114300" y="53201"/>
            <a:ext cx="8915400" cy="609600"/>
          </a:xfrm>
          <a:prstGeom prst="rect">
            <a:avLst/>
          </a:prstGeom>
          <a:solidFill>
            <a:srgbClr val="002060"/>
          </a:solidFill>
          <a:ln>
            <a:solidFill>
              <a:srgbClr val="002060"/>
            </a:solidFill>
          </a:ln>
        </p:spPr>
        <p:txBody>
          <a:bodyPr>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IN" sz="2800" b="1" dirty="0">
                <a:solidFill>
                  <a:prstClr val="white"/>
                </a:solidFill>
                <a:latin typeface="Bookman Old Style" pitchFamily="18" charset="0"/>
              </a:rPr>
              <a:t>Well to Wheel Emissions (Scenario till 2030)</a:t>
            </a:r>
            <a:endParaRPr lang="en-US" sz="2800" b="1" dirty="0">
              <a:solidFill>
                <a:prstClr val="white"/>
              </a:solidFill>
              <a:latin typeface="Bookman Old Style" pitchFamily="18" charset="0"/>
            </a:endParaRPr>
          </a:p>
        </p:txBody>
      </p:sp>
      <p:sp>
        <p:nvSpPr>
          <p:cNvPr id="4" name="TextBox 3"/>
          <p:cNvSpPr txBox="1"/>
          <p:nvPr/>
        </p:nvSpPr>
        <p:spPr>
          <a:xfrm>
            <a:off x="114300" y="3581400"/>
            <a:ext cx="8915400" cy="2970044"/>
          </a:xfrm>
          <a:prstGeom prst="rect">
            <a:avLst/>
          </a:prstGeom>
          <a:noFill/>
        </p:spPr>
        <p:txBody>
          <a:bodyPr wrap="square" rtlCol="0">
            <a:spAutoFit/>
          </a:bodyPr>
          <a:lstStyle/>
          <a:p>
            <a:pPr marL="285750" indent="-285750" algn="just">
              <a:buFont typeface="Arial" panose="020B0604020202020204" pitchFamily="34" charset="0"/>
              <a:buChar char="•"/>
            </a:pPr>
            <a:r>
              <a:rPr lang="en-US" sz="1700" dirty="0">
                <a:solidFill>
                  <a:prstClr val="black"/>
                </a:solidFill>
                <a:latin typeface="Bookman Old Style" panose="02050604050505020204" pitchFamily="18" charset="0"/>
              </a:rPr>
              <a:t>Energy forecasting conducted by considering two scenarios for the year 2030, one conservative scenario by NITI </a:t>
            </a:r>
            <a:r>
              <a:rPr lang="en-US" sz="1700" dirty="0" err="1">
                <a:solidFill>
                  <a:prstClr val="black"/>
                </a:solidFill>
                <a:latin typeface="Bookman Old Style" panose="02050604050505020204" pitchFamily="18" charset="0"/>
              </a:rPr>
              <a:t>Aayog</a:t>
            </a:r>
            <a:r>
              <a:rPr lang="en-US" sz="1700" dirty="0">
                <a:solidFill>
                  <a:prstClr val="black"/>
                </a:solidFill>
                <a:latin typeface="Bookman Old Style" panose="02050604050505020204" pitchFamily="18" charset="0"/>
              </a:rPr>
              <a:t> and second an aggressive scenario proposed by CEA, which assumes that India is able to meet NDC targets under the Paris agreement of 40% renewables in the electricity mix by 2030. </a:t>
            </a:r>
          </a:p>
          <a:p>
            <a:pPr marL="285750" indent="-285750" algn="just">
              <a:buFont typeface="Arial" panose="020B0604020202020204" pitchFamily="34" charset="0"/>
              <a:buChar char="•"/>
            </a:pPr>
            <a:endParaRPr lang="en-US" sz="1700" dirty="0">
              <a:solidFill>
                <a:prstClr val="black"/>
              </a:solidFill>
              <a:latin typeface="Bookman Old Style" panose="02050604050505020204" pitchFamily="18" charset="0"/>
            </a:endParaRPr>
          </a:p>
          <a:p>
            <a:pPr marL="285750" indent="-285750" algn="just">
              <a:buFont typeface="Arial" panose="020B0604020202020204" pitchFamily="34" charset="0"/>
              <a:buChar char="•"/>
            </a:pPr>
            <a:r>
              <a:rPr lang="en-US" sz="1700" dirty="0">
                <a:solidFill>
                  <a:prstClr val="black"/>
                </a:solidFill>
                <a:latin typeface="Bookman Old Style" panose="02050604050505020204" pitchFamily="18" charset="0"/>
              </a:rPr>
              <a:t>There is dramatic increase in the Well-to-Wheel efficiency in the Battery-EV for the 2030 aggressive scenario, as the electricity mix consists of 40% renewables.</a:t>
            </a:r>
          </a:p>
          <a:p>
            <a:pPr marL="285750" indent="-285750" algn="just">
              <a:buFont typeface="Arial" panose="020B0604020202020204" pitchFamily="34" charset="0"/>
              <a:buChar char="•"/>
            </a:pPr>
            <a:endParaRPr lang="en-US" sz="1700" dirty="0">
              <a:solidFill>
                <a:prstClr val="black"/>
              </a:solidFill>
              <a:latin typeface="Bookman Old Style" panose="02050604050505020204" pitchFamily="18" charset="0"/>
            </a:endParaRPr>
          </a:p>
          <a:p>
            <a:pPr marL="285750" indent="-285750" algn="just">
              <a:buFont typeface="Arial" panose="020B0604020202020204" pitchFamily="34" charset="0"/>
              <a:buChar char="•"/>
            </a:pPr>
            <a:r>
              <a:rPr lang="en-US" sz="1700" dirty="0">
                <a:solidFill>
                  <a:prstClr val="black"/>
                </a:solidFill>
                <a:latin typeface="Bookman Old Style" panose="02050604050505020204" pitchFamily="18" charset="0"/>
              </a:rPr>
              <a:t>For the same reason, the plug-in series hybrids shows the highest Well-to-Wheel efficiencies for this scenario, with the diesel-powered plug-in hybrid showing the highest efficiency. </a:t>
            </a:r>
            <a:endParaRPr lang="en-IN" sz="1700" dirty="0">
              <a:solidFill>
                <a:prstClr val="black"/>
              </a:solidFill>
              <a:latin typeface="Bookman Old Style" panose="02050604050505020204" pitchFamily="18" charset="0"/>
            </a:endParaRPr>
          </a:p>
        </p:txBody>
      </p:sp>
      <p:sp>
        <p:nvSpPr>
          <p:cNvPr id="5" name="TextBox 4"/>
          <p:cNvSpPr txBox="1"/>
          <p:nvPr/>
        </p:nvSpPr>
        <p:spPr>
          <a:xfrm>
            <a:off x="8023924" y="6477000"/>
            <a:ext cx="1043876" cy="276999"/>
          </a:xfrm>
          <a:prstGeom prst="rect">
            <a:avLst/>
          </a:prstGeom>
          <a:noFill/>
        </p:spPr>
        <p:txBody>
          <a:bodyPr wrap="none" rtlCol="0">
            <a:spAutoFit/>
          </a:bodyPr>
          <a:lstStyle/>
          <a:p>
            <a:r>
              <a:rPr lang="en-US" sz="1200" i="1" dirty="0">
                <a:solidFill>
                  <a:prstClr val="black"/>
                </a:solidFill>
                <a:latin typeface="Bookman Old Style" panose="02050604050505020204" pitchFamily="18" charset="0"/>
              </a:rPr>
              <a:t>Source: </a:t>
            </a:r>
            <a:r>
              <a:rPr lang="en-US" sz="1200" i="1" dirty="0" err="1">
                <a:solidFill>
                  <a:prstClr val="black"/>
                </a:solidFill>
                <a:latin typeface="Bookman Old Style" panose="02050604050505020204" pitchFamily="18" charset="0"/>
              </a:rPr>
              <a:t>IISc</a:t>
            </a:r>
            <a:endParaRPr lang="en-IN" sz="1200" i="1" dirty="0">
              <a:solidFill>
                <a:prstClr val="black"/>
              </a:solidFill>
              <a:latin typeface="Bookman Old Style" panose="02050604050505020204" pitchFamily="18" charset="0"/>
            </a:endParaRPr>
          </a:p>
        </p:txBody>
      </p:sp>
    </p:spTree>
    <p:extLst>
      <p:ext uri="{BB962C8B-B14F-4D97-AF65-F5344CB8AC3E}">
        <p14:creationId xmlns:p14="http://schemas.microsoft.com/office/powerpoint/2010/main" val="760651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1339</TotalTime>
  <Words>3441</Words>
  <Application>Microsoft Office PowerPoint</Application>
  <PresentationFormat>On-screen Show (4:3)</PresentationFormat>
  <Paragraphs>350</Paragraphs>
  <Slides>78</Slides>
  <Notes>4</Notes>
  <HiddenSlides>0</HiddenSlides>
  <MMClips>0</MMClips>
  <ScaleCrop>false</ScaleCrop>
  <HeadingPairs>
    <vt:vector size="6" baseType="variant">
      <vt:variant>
        <vt:lpstr>Fonts Used</vt:lpstr>
      </vt:variant>
      <vt:variant>
        <vt:i4>9</vt:i4>
      </vt:variant>
      <vt:variant>
        <vt:lpstr>Theme</vt:lpstr>
      </vt:variant>
      <vt:variant>
        <vt:i4>15</vt:i4>
      </vt:variant>
      <vt:variant>
        <vt:lpstr>Slide Titles</vt:lpstr>
      </vt:variant>
      <vt:variant>
        <vt:i4>78</vt:i4>
      </vt:variant>
    </vt:vector>
  </HeadingPairs>
  <TitlesOfParts>
    <vt:vector size="102" baseType="lpstr">
      <vt:lpstr>Arial</vt:lpstr>
      <vt:lpstr>Bookman Old Style</vt:lpstr>
      <vt:lpstr>Calibri</vt:lpstr>
      <vt:lpstr>Century</vt:lpstr>
      <vt:lpstr>Google Sans</vt:lpstr>
      <vt:lpstr>GT-America</vt:lpstr>
      <vt:lpstr>Times New Roman</vt:lpstr>
      <vt:lpstr>Verdana</vt:lpstr>
      <vt:lpstr>Wingdings</vt:lpstr>
      <vt:lpstr>Office Theme</vt:lpstr>
      <vt:lpstr>1_Office Theme</vt:lpstr>
      <vt:lpstr>2_Office Theme</vt:lpstr>
      <vt:lpstr>3_Office Theme</vt:lpstr>
      <vt:lpstr>4_Office Theme</vt:lpstr>
      <vt:lpstr>5_Office Theme</vt:lpstr>
      <vt:lpstr>6_Office Theme</vt:lpstr>
      <vt:lpstr>8_Office Theme</vt:lpstr>
      <vt:lpstr>7_Office Theme</vt:lpstr>
      <vt:lpstr>9_Office Theme</vt:lpstr>
      <vt:lpstr>10_Office Theme</vt:lpstr>
      <vt:lpstr>11_Office Theme</vt:lpstr>
      <vt:lpstr>12_Office Theme</vt:lpstr>
      <vt:lpstr>13_Office Theme</vt:lpstr>
      <vt:lpstr>14_Office Theme</vt:lpstr>
      <vt:lpstr>PowerPoint Presentation</vt:lpstr>
      <vt:lpstr>PowerPoint Presentation</vt:lpstr>
      <vt:lpstr>India: Glasgow-COP 26</vt:lpstr>
      <vt:lpstr>PowerPoint Presentation</vt:lpstr>
      <vt:lpstr>PowerPoint Presentation</vt:lpstr>
      <vt:lpstr>PowerPoint Presentation</vt:lpstr>
      <vt:lpstr>PowerPoint Presentation</vt:lpstr>
      <vt:lpstr>Carbon emissions produced by the transport sector in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Towards Clean Energy Transition</vt:lpstr>
      <vt:lpstr>PowerPoint Presentation</vt:lpstr>
      <vt:lpstr>Coal as a Major Source of Energy Mix</vt:lpstr>
      <vt:lpstr>PRODUCTS FROM COAL, COAL RESOURCES, ASH, &amp; BY PRODUCTS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Sustainable Aviation Fuel (SAF) in India</vt:lpstr>
      <vt:lpstr>Scale up of SAF can create a value chain with inherent incentives for farmers to encourage reduced stubble burning…</vt:lpstr>
      <vt:lpstr>PowerPoint Presentation</vt:lpstr>
      <vt:lpstr>PowerPoint Presentation</vt:lpstr>
      <vt:lpstr>PowerPoint Presentation</vt:lpstr>
      <vt:lpstr>PowerPoint Presentation</vt:lpstr>
      <vt:lpstr>Key trends for a Sustainable Energy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Bioenergy &amp; </vt:lpstr>
      <vt:lpstr>Road Map for Panchamrit</vt:lpstr>
      <vt:lpstr>Progress in energy transition can be measured across six channels</vt:lpstr>
      <vt:lpstr>Coupling ocean energy with desalination, cooling, and aquaculture for offshore and islands</vt:lpstr>
      <vt:lpstr>Challenges to overcome in Ocean Energy Sector</vt:lpstr>
      <vt:lpstr>India Transport Energy Outlook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Road Map for Panchamrit</vt:lpstr>
      <vt:lpstr>PowerPoint Presentation</vt:lpstr>
    </vt:vector>
  </TitlesOfParts>
  <Company>by adguard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low carbon energy transition strategy for making India Atamnirbhar</dc:title>
  <dc:creator>Dr V.K Saraswat</dc:creator>
  <cp:lastModifiedBy>Admin</cp:lastModifiedBy>
  <cp:revision>139</cp:revision>
  <cp:lastPrinted>2022-10-05T11:47:39Z</cp:lastPrinted>
  <dcterms:created xsi:type="dcterms:W3CDTF">2021-10-06T04:46:28Z</dcterms:created>
  <dcterms:modified xsi:type="dcterms:W3CDTF">2022-10-05T11:52:57Z</dcterms:modified>
</cp:coreProperties>
</file>