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74" r:id="rId3"/>
    <p:sldId id="276" r:id="rId4"/>
    <p:sldId id="305" r:id="rId5"/>
    <p:sldId id="293" r:id="rId6"/>
    <p:sldId id="304" r:id="rId7"/>
    <p:sldId id="279" r:id="rId8"/>
    <p:sldId id="262" r:id="rId9"/>
    <p:sldId id="265" r:id="rId10"/>
    <p:sldId id="317" r:id="rId11"/>
    <p:sldId id="264" r:id="rId12"/>
    <p:sldId id="318" r:id="rId13"/>
    <p:sldId id="319" r:id="rId14"/>
    <p:sldId id="266" r:id="rId15"/>
    <p:sldId id="320" r:id="rId16"/>
    <p:sldId id="267" r:id="rId17"/>
    <p:sldId id="270" r:id="rId18"/>
    <p:sldId id="295" r:id="rId19"/>
    <p:sldId id="306" r:id="rId20"/>
    <p:sldId id="281" r:id="rId21"/>
    <p:sldId id="283" r:id="rId22"/>
    <p:sldId id="287" r:id="rId23"/>
    <p:sldId id="307" r:id="rId24"/>
    <p:sldId id="286" r:id="rId25"/>
    <p:sldId id="308" r:id="rId26"/>
    <p:sldId id="310" r:id="rId27"/>
    <p:sldId id="312" r:id="rId28"/>
    <p:sldId id="314" r:id="rId29"/>
    <p:sldId id="316" r:id="rId30"/>
    <p:sldId id="297"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9C8E0C7-3ABA-4F8E-96B5-29C1014FEE2D}" type="datetimeFigureOut">
              <a:rPr lang="en-US" smtClean="0"/>
              <a:pPr/>
              <a:t>05/11/2016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A9E3DDA-44AA-41F3-A606-E0C56D395DD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DD56A68-F8FF-490C-B140-D416101CFA3B}" type="datetimeFigureOut">
              <a:rPr lang="en-US" smtClean="0"/>
              <a:pPr/>
              <a:t>05/11/2016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E66B127-A2C3-4ACD-B6F0-52AAEFB7E0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drkiritshelat@gmail.com"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www.nccsdindia.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382000" cy="2057400"/>
          </a:xfrm>
        </p:spPr>
        <p:txBody>
          <a:bodyPr>
            <a:noAutofit/>
          </a:bodyPr>
          <a:lstStyle/>
          <a:p>
            <a:r>
              <a:rPr lang="en-US" sz="5400" b="1" dirty="0" smtClean="0">
                <a:solidFill>
                  <a:srgbClr val="7030A0"/>
                </a:solidFill>
              </a:rPr>
              <a:t/>
            </a:r>
            <a:br>
              <a:rPr lang="en-US" sz="5400" b="1" dirty="0" smtClean="0">
                <a:solidFill>
                  <a:srgbClr val="7030A0"/>
                </a:solidFill>
              </a:rPr>
            </a:br>
            <a:r>
              <a:rPr lang="en-US" sz="5400" b="1" dirty="0" smtClean="0">
                <a:solidFill>
                  <a:srgbClr val="7030A0"/>
                </a:solidFill>
              </a:rPr>
              <a:t/>
            </a:r>
            <a:br>
              <a:rPr lang="en-US" sz="5400" b="1" dirty="0" smtClean="0">
                <a:solidFill>
                  <a:srgbClr val="7030A0"/>
                </a:solidFill>
              </a:rPr>
            </a:br>
            <a:r>
              <a:rPr lang="en-US" sz="5400" b="1" dirty="0" smtClean="0">
                <a:solidFill>
                  <a:srgbClr val="7030A0"/>
                </a:solidFill>
              </a:rPr>
              <a:t/>
            </a:r>
            <a:br>
              <a:rPr lang="en-US" sz="5400" b="1" dirty="0" smtClean="0">
                <a:solidFill>
                  <a:srgbClr val="7030A0"/>
                </a:solidFill>
              </a:rPr>
            </a:br>
            <a:r>
              <a:rPr lang="en-US" sz="3600" b="1" dirty="0" smtClean="0">
                <a:solidFill>
                  <a:srgbClr val="7030A0"/>
                </a:solidFill>
              </a:rPr>
              <a:t>Strengthening Climate Justice Initiatives For Farmers and Agriculture: Indian perspective </a:t>
            </a:r>
            <a:br>
              <a:rPr lang="en-US" sz="3600" b="1" dirty="0" smtClean="0">
                <a:solidFill>
                  <a:srgbClr val="7030A0"/>
                </a:solidFill>
              </a:rPr>
            </a:br>
            <a:r>
              <a:rPr lang="en-US" sz="2400" dirty="0" smtClean="0"/>
              <a:t>Climate law and Governance Day on 11</a:t>
            </a:r>
            <a:r>
              <a:rPr lang="en-US" sz="2400" baseline="30000" dirty="0" smtClean="0"/>
              <a:t>th</a:t>
            </a:r>
            <a:r>
              <a:rPr lang="en-US" sz="2400" dirty="0" smtClean="0"/>
              <a:t> November in Marrakech</a:t>
            </a:r>
            <a:r>
              <a:rPr lang="en-US" sz="3600" b="1" dirty="0" smtClean="0">
                <a:solidFill>
                  <a:srgbClr val="7030A0"/>
                </a:solidFill>
              </a:rPr>
              <a:t/>
            </a:r>
            <a:br>
              <a:rPr lang="en-US" sz="3600" b="1" dirty="0" smtClean="0">
                <a:solidFill>
                  <a:srgbClr val="7030A0"/>
                </a:solidFill>
              </a:rPr>
            </a:br>
            <a:r>
              <a:rPr lang="en-US" sz="5400" b="1" dirty="0" smtClean="0">
                <a:solidFill>
                  <a:srgbClr val="7030A0"/>
                </a:solidFill>
              </a:rPr>
              <a:t/>
            </a:r>
            <a:br>
              <a:rPr lang="en-US" sz="5400" b="1" dirty="0" smtClean="0">
                <a:solidFill>
                  <a:srgbClr val="7030A0"/>
                </a:solidFill>
              </a:rPr>
            </a:br>
            <a:r>
              <a:rPr lang="en-IN" sz="5400" dirty="0" smtClean="0"/>
              <a:t/>
            </a:r>
            <a:br>
              <a:rPr lang="en-IN" sz="5400" dirty="0" smtClean="0"/>
            </a:br>
            <a:endParaRPr lang="en-IN" sz="5400" dirty="0"/>
          </a:p>
        </p:txBody>
      </p:sp>
      <p:sp>
        <p:nvSpPr>
          <p:cNvPr id="5" name="Content Placeholder 4"/>
          <p:cNvSpPr>
            <a:spLocks noGrp="1"/>
          </p:cNvSpPr>
          <p:nvPr>
            <p:ph idx="1"/>
          </p:nvPr>
        </p:nvSpPr>
        <p:spPr>
          <a:xfrm>
            <a:off x="304800" y="5638800"/>
            <a:ext cx="8382000" cy="914400"/>
          </a:xfrm>
        </p:spPr>
        <p:txBody>
          <a:bodyPr>
            <a:noAutofit/>
          </a:bodyPr>
          <a:lstStyle/>
          <a:p>
            <a:pPr algn="ctr">
              <a:buNone/>
            </a:pPr>
            <a:r>
              <a:rPr lang="en-US" sz="2800" b="1" dirty="0" smtClean="0"/>
              <a:t>Presented by-</a:t>
            </a:r>
          </a:p>
          <a:p>
            <a:pPr algn="ctr">
              <a:buNone/>
            </a:pPr>
            <a:r>
              <a:rPr lang="en-US" altLang="en-US" sz="2800" b="1" dirty="0" smtClean="0"/>
              <a:t>Dr. </a:t>
            </a:r>
            <a:r>
              <a:rPr lang="en-US" altLang="en-US" sz="2800" b="1" dirty="0" err="1" smtClean="0"/>
              <a:t>Kirit</a:t>
            </a:r>
            <a:r>
              <a:rPr lang="en-US" altLang="en-US" sz="2800" b="1" dirty="0" smtClean="0"/>
              <a:t> </a:t>
            </a:r>
            <a:r>
              <a:rPr lang="en-US" altLang="en-US" sz="2800" b="1" dirty="0" err="1" smtClean="0"/>
              <a:t>Shelat</a:t>
            </a:r>
            <a:r>
              <a:rPr lang="en-US" altLang="en-US" sz="2800" b="1" dirty="0" smtClean="0"/>
              <a:t>-Executive Chairman, NCCSD-INDIA</a:t>
            </a:r>
          </a:p>
          <a:p>
            <a:pPr algn="ctr">
              <a:buNone/>
            </a:pPr>
            <a:endParaRPr lang="en-US" sz="28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1026" name="Picture 2"/>
          <p:cNvPicPr>
            <a:picLocks noChangeAspect="1" noChangeArrowheads="1"/>
          </p:cNvPicPr>
          <p:nvPr/>
        </p:nvPicPr>
        <p:blipFill>
          <a:blip r:embed="rId2"/>
          <a:srcRect/>
          <a:stretch>
            <a:fillRect/>
          </a:stretch>
        </p:blipFill>
        <p:spPr bwMode="auto">
          <a:xfrm>
            <a:off x="990600" y="2286000"/>
            <a:ext cx="67056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468562"/>
          </a:xfrm>
        </p:spPr>
        <p:txBody>
          <a:bodyPr>
            <a:normAutofit fontScale="90000"/>
          </a:bodyPr>
          <a:lstStyle/>
          <a:p>
            <a:r>
              <a:rPr lang="en-US" sz="4000" b="1" u="sng" dirty="0" smtClean="0"/>
              <a:t>Employment Guarantee Scheme (Act)-MNREGA(Mahatma Gandhi National Rural Employment Guarantee Act)</a:t>
            </a:r>
            <a:r>
              <a:rPr lang="en-US" b="1" u="sng" dirty="0" smtClean="0"/>
              <a:t/>
            </a:r>
            <a:br>
              <a:rPr lang="en-US" b="1" u="sng" dirty="0" smtClean="0"/>
            </a:br>
            <a:endParaRPr lang="en-US" dirty="0"/>
          </a:p>
        </p:txBody>
      </p:sp>
      <p:sp>
        <p:nvSpPr>
          <p:cNvPr id="6" name="Content Placeholder 5"/>
          <p:cNvSpPr>
            <a:spLocks noGrp="1"/>
          </p:cNvSpPr>
          <p:nvPr>
            <p:ph idx="1"/>
          </p:nvPr>
        </p:nvSpPr>
        <p:spPr>
          <a:xfrm>
            <a:off x="457200" y="2286000"/>
            <a:ext cx="8229600" cy="4191000"/>
          </a:xfrm>
        </p:spPr>
        <p:txBody>
          <a:bodyPr>
            <a:normAutofit/>
          </a:bodyPr>
          <a:lstStyle/>
          <a:p>
            <a:endParaRPr lang="en-US" b="1" u="sng" dirty="0" smtClean="0"/>
          </a:p>
          <a:p>
            <a:r>
              <a:rPr lang="en-US" dirty="0" smtClean="0"/>
              <a:t>This act provides  assured employment in Communities Projects to those who have no source of livelihood and in certain cases even one’s own farm laborer work is permitted like Farm Pond. This is available round the year. This scheme is very popular. It has also raised rural wage of agriculture and allied workforce.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u="sng" dirty="0" smtClean="0"/>
              <a:t>Crop and cattle Insurance</a:t>
            </a:r>
            <a:r>
              <a:rPr lang="en-US" dirty="0" smtClean="0"/>
              <a:t>.</a:t>
            </a:r>
            <a:br>
              <a:rPr lang="en-US" dirty="0" smtClean="0"/>
            </a:br>
            <a:endParaRPr lang="en-US" dirty="0"/>
          </a:p>
        </p:txBody>
      </p:sp>
      <p:sp>
        <p:nvSpPr>
          <p:cNvPr id="5" name="Content Placeholder 4"/>
          <p:cNvSpPr>
            <a:spLocks noGrp="1"/>
          </p:cNvSpPr>
          <p:nvPr>
            <p:ph idx="1"/>
          </p:nvPr>
        </p:nvSpPr>
        <p:spPr>
          <a:xfrm>
            <a:off x="457200" y="1143000"/>
            <a:ext cx="8229600" cy="5334000"/>
          </a:xfrm>
        </p:spPr>
        <p:txBody>
          <a:bodyPr>
            <a:normAutofit/>
          </a:bodyPr>
          <a:lstStyle/>
          <a:p>
            <a:endParaRPr lang="en-US" dirty="0" smtClean="0"/>
          </a:p>
          <a:p>
            <a:pPr lvl="0"/>
            <a:r>
              <a:rPr lang="en-IN" sz="4800" dirty="0" smtClean="0"/>
              <a:t>Government provides</a:t>
            </a:r>
            <a:endParaRPr lang="en-US" sz="4800" dirty="0" smtClean="0"/>
          </a:p>
          <a:p>
            <a:pPr lvl="0"/>
            <a:r>
              <a:rPr lang="en-IN" sz="4800" dirty="0" smtClean="0"/>
              <a:t>Subsidy in premium</a:t>
            </a:r>
            <a:endParaRPr lang="en-US" sz="4800" dirty="0" smtClean="0"/>
          </a:p>
          <a:p>
            <a:pPr lvl="0"/>
            <a:r>
              <a:rPr lang="en-IN" sz="4800" dirty="0" smtClean="0"/>
              <a:t>Majority crops are including horticulture crops are Covered.</a:t>
            </a:r>
            <a:endParaRPr lang="en-US" sz="48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2057400"/>
          </a:xfrm>
        </p:spPr>
        <p:txBody>
          <a:bodyPr>
            <a:normAutofit fontScale="90000"/>
          </a:bodyPr>
          <a:lstStyle/>
          <a:p>
            <a:r>
              <a:rPr lang="en-US" b="1" u="sng" dirty="0" smtClean="0"/>
              <a:t>Minimum Support Price. (MSP) (Govt. of India, Agri .Mini Website)</a:t>
            </a:r>
            <a:br>
              <a:rPr lang="en-US" b="1" u="sng" dirty="0" smtClean="0"/>
            </a:br>
            <a:endParaRPr lang="en-US" dirty="0"/>
          </a:p>
        </p:txBody>
      </p:sp>
      <p:sp>
        <p:nvSpPr>
          <p:cNvPr id="6" name="Content Placeholder 5"/>
          <p:cNvSpPr>
            <a:spLocks noGrp="1"/>
          </p:cNvSpPr>
          <p:nvPr>
            <p:ph idx="1"/>
          </p:nvPr>
        </p:nvSpPr>
        <p:spPr>
          <a:xfrm>
            <a:off x="457200" y="1600200"/>
            <a:ext cx="8229600" cy="5029200"/>
          </a:xfrm>
        </p:spPr>
        <p:txBody>
          <a:bodyPr>
            <a:normAutofit/>
          </a:bodyPr>
          <a:lstStyle/>
          <a:p>
            <a:endParaRPr lang="en-US" dirty="0" smtClean="0"/>
          </a:p>
          <a:p>
            <a:r>
              <a:rPr lang="en-US" dirty="0" smtClean="0"/>
              <a:t>Government provides a mechanism to purchase agriculture produce-include food grain at a specific price- if the market price is lower. Government sets up purchase depots to buy at MSP. This protects farmers in time of falling price due to bumper crops or Speculative Movement.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u="sng" dirty="0" smtClean="0"/>
              <a:t>Food Security</a:t>
            </a:r>
            <a:r>
              <a:rPr lang="en-US" dirty="0" smtClean="0"/>
              <a:t>:</a:t>
            </a:r>
            <a:endParaRPr lang="en-US" dirty="0"/>
          </a:p>
        </p:txBody>
      </p:sp>
      <p:sp>
        <p:nvSpPr>
          <p:cNvPr id="3" name="Content Placeholder 2"/>
          <p:cNvSpPr>
            <a:spLocks noGrp="1"/>
          </p:cNvSpPr>
          <p:nvPr>
            <p:ph idx="1"/>
          </p:nvPr>
        </p:nvSpPr>
        <p:spPr>
          <a:xfrm>
            <a:off x="457200" y="990600"/>
            <a:ext cx="8686800" cy="5867400"/>
          </a:xfrm>
        </p:spPr>
        <p:txBody>
          <a:bodyPr>
            <a:normAutofit fontScale="25000" lnSpcReduction="20000"/>
          </a:bodyPr>
          <a:lstStyle/>
          <a:p>
            <a:endParaRPr lang="en-US" sz="4800" dirty="0" smtClean="0"/>
          </a:p>
          <a:p>
            <a:endParaRPr lang="en-US" sz="2800" dirty="0" smtClean="0"/>
          </a:p>
          <a:p>
            <a:r>
              <a:rPr lang="en-US" sz="11200" dirty="0" smtClean="0"/>
              <a:t>In September 2013, Government of India has introduced National Food Security Act. The Act provided for food security to both urban and rural poor. Approximately 67% of rural population-81 </a:t>
            </a:r>
            <a:r>
              <a:rPr lang="en-US" sz="11200" dirty="0" err="1" smtClean="0"/>
              <a:t>crore</a:t>
            </a:r>
            <a:r>
              <a:rPr lang="en-US" sz="11200" dirty="0" smtClean="0"/>
              <a:t> of population is entitled to receive subsidized food grain form Public Distribution System. The rate recommended imbalance are:</a:t>
            </a:r>
          </a:p>
          <a:p>
            <a:pPr lvl="0"/>
            <a:r>
              <a:rPr lang="en-IN" sz="11200" dirty="0" smtClean="0"/>
              <a:t>Rice-Rs 3/-Kg(5 kg per person/month)</a:t>
            </a:r>
            <a:endParaRPr lang="en-US" sz="11200" dirty="0" smtClean="0"/>
          </a:p>
          <a:p>
            <a:pPr lvl="0"/>
            <a:r>
              <a:rPr lang="en-IN" sz="11200" dirty="0" smtClean="0"/>
              <a:t>Wheat –Rs 2/- Kg</a:t>
            </a:r>
            <a:endParaRPr lang="en-US" sz="11200" dirty="0" smtClean="0"/>
          </a:p>
          <a:p>
            <a:pPr lvl="0"/>
            <a:r>
              <a:rPr lang="en-IN" sz="11200" dirty="0" smtClean="0"/>
              <a:t>Coarse Grain Rs 1/- Kg</a:t>
            </a:r>
            <a:endParaRPr lang="en-US" sz="11200" dirty="0" smtClean="0"/>
          </a:p>
          <a:p>
            <a:r>
              <a:rPr lang="en-US" sz="11200" dirty="0" smtClean="0"/>
              <a:t>11 states have introduced this scheme. There are some operational issues-Which are being sorted out.</a:t>
            </a:r>
          </a:p>
          <a:p>
            <a:r>
              <a:rPr lang="en-US" sz="11200" dirty="0" smtClean="0"/>
              <a:t>This is a massive scheme and provides food security covering all rural poor families which include poor farmers.  </a:t>
            </a:r>
          </a:p>
          <a:p>
            <a:endParaRPr lang="en-US" sz="59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u="sng" dirty="0" smtClean="0"/>
              <a:t>Grievance </a:t>
            </a:r>
            <a:r>
              <a:rPr lang="en-US" b="1" u="sng" dirty="0" err="1" smtClean="0"/>
              <a:t>Redressal</a:t>
            </a:r>
            <a:r>
              <a:rPr lang="en-US" dirty="0" smtClean="0"/>
              <a:t>-</a:t>
            </a:r>
            <a:br>
              <a:rPr lang="en-US" dirty="0" smtClean="0"/>
            </a:br>
            <a:endParaRPr lang="en-US" dirty="0"/>
          </a:p>
        </p:txBody>
      </p:sp>
      <p:sp>
        <p:nvSpPr>
          <p:cNvPr id="4" name="Content Placeholder 3"/>
          <p:cNvSpPr>
            <a:spLocks noGrp="1"/>
          </p:cNvSpPr>
          <p:nvPr>
            <p:ph idx="1"/>
          </p:nvPr>
        </p:nvSpPr>
        <p:spPr>
          <a:xfrm>
            <a:off x="457200" y="1143000"/>
            <a:ext cx="8229600" cy="5486400"/>
          </a:xfrm>
        </p:spPr>
        <p:txBody>
          <a:bodyPr>
            <a:normAutofit fontScale="70000" lnSpcReduction="20000"/>
          </a:bodyPr>
          <a:lstStyle/>
          <a:p>
            <a:endParaRPr lang="en-US" dirty="0" smtClean="0"/>
          </a:p>
          <a:p>
            <a:pPr lvl="0"/>
            <a:r>
              <a:rPr lang="en-IN" sz="6400" dirty="0" smtClean="0"/>
              <a:t>The justice system judiciary has created legal Aid Cell- to guide and even provide a lawyer without any fees for those who cannot afford.</a:t>
            </a:r>
            <a:endParaRPr lang="en-US" sz="6400" dirty="0" smtClean="0"/>
          </a:p>
          <a:p>
            <a:pPr lvl="0"/>
            <a:r>
              <a:rPr lang="en-IN" sz="6400" dirty="0" err="1" smtClean="0"/>
              <a:t>Lok</a:t>
            </a:r>
            <a:r>
              <a:rPr lang="en-IN" sz="6400" dirty="0" smtClean="0"/>
              <a:t>  </a:t>
            </a:r>
            <a:r>
              <a:rPr lang="en-IN" sz="6400" dirty="0" err="1" smtClean="0"/>
              <a:t>Adalats</a:t>
            </a:r>
            <a:r>
              <a:rPr lang="en-IN" sz="6400" dirty="0" smtClean="0"/>
              <a:t>-These are open courts to settle issues by calling  aggrieved  parties together.</a:t>
            </a:r>
            <a:endParaRPr lang="en-US" sz="6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u="sng" dirty="0" smtClean="0"/>
              <a:t>Public Administration:---District Level</a:t>
            </a:r>
            <a:r>
              <a:rPr lang="en-US" b="1" dirty="0" smtClean="0"/>
              <a:t/>
            </a:r>
            <a:br>
              <a:rPr lang="en-US" b="1" dirty="0" smtClean="0"/>
            </a:br>
            <a:endParaRPr lang="en-US" dirty="0"/>
          </a:p>
        </p:txBody>
      </p:sp>
      <p:sp>
        <p:nvSpPr>
          <p:cNvPr id="6" name="Content Placeholder 5"/>
          <p:cNvSpPr>
            <a:spLocks noGrp="1"/>
          </p:cNvSpPr>
          <p:nvPr>
            <p:ph idx="1"/>
          </p:nvPr>
        </p:nvSpPr>
        <p:spPr/>
        <p:txBody>
          <a:bodyPr>
            <a:normAutofit fontScale="85000" lnSpcReduction="10000"/>
          </a:bodyPr>
          <a:lstStyle/>
          <a:p>
            <a:pPr lvl="0"/>
            <a:r>
              <a:rPr lang="en-IN" dirty="0" smtClean="0"/>
              <a:t>Government of Gujarat has setup at District level Committee headed by the Minister (In charge of District), Secretary (In charge of District) and District Collector.</a:t>
            </a:r>
            <a:endParaRPr lang="en-US" dirty="0" smtClean="0"/>
          </a:p>
          <a:p>
            <a:pPr lvl="0"/>
            <a:r>
              <a:rPr lang="en-IN" dirty="0" smtClean="0"/>
              <a:t>Every month they meet to here aggrieved persons whose problems have not been resolved. This is a public </a:t>
            </a:r>
            <a:r>
              <a:rPr lang="en-IN" dirty="0" err="1" smtClean="0"/>
              <a:t>hereing</a:t>
            </a:r>
            <a:r>
              <a:rPr lang="en-IN" dirty="0" smtClean="0"/>
              <a:t> with concerned department. By District Administration from citizen-both rural and urban.</a:t>
            </a:r>
            <a:endParaRPr lang="en-US" dirty="0" smtClean="0"/>
          </a:p>
          <a:p>
            <a:pPr lvl="0"/>
            <a:r>
              <a:rPr lang="en-IN" dirty="0" smtClean="0"/>
              <a:t> This administration works in each District effective.</a:t>
            </a:r>
            <a:endParaRPr lang="en-US" dirty="0" smtClean="0"/>
          </a:p>
          <a:p>
            <a:pPr lvl="0"/>
            <a:r>
              <a:rPr lang="en-IN" dirty="0" smtClean="0"/>
              <a:t>Those who are not satisfied with the decision or want to take up the matter at Higher Level Department.</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1162"/>
          </a:xfrm>
        </p:spPr>
        <p:txBody>
          <a:bodyPr>
            <a:noAutofit/>
          </a:bodyPr>
          <a:lstStyle/>
          <a:p>
            <a:r>
              <a:rPr lang="en-US" dirty="0" smtClean="0"/>
              <a:t> </a:t>
            </a:r>
            <a:r>
              <a:rPr lang="en-US" sz="3600" b="1" dirty="0" smtClean="0"/>
              <a:t>Why Climate Justice Is Needed</a:t>
            </a:r>
            <a:endParaRPr lang="en-US" sz="3600" dirty="0"/>
          </a:p>
        </p:txBody>
      </p:sp>
      <p:sp>
        <p:nvSpPr>
          <p:cNvPr id="6" name="Content Placeholder 5"/>
          <p:cNvSpPr>
            <a:spLocks noGrp="1"/>
          </p:cNvSpPr>
          <p:nvPr>
            <p:ph idx="1"/>
          </p:nvPr>
        </p:nvSpPr>
        <p:spPr>
          <a:xfrm>
            <a:off x="457200" y="762000"/>
            <a:ext cx="8229600" cy="5715000"/>
          </a:xfrm>
        </p:spPr>
        <p:txBody>
          <a:bodyPr>
            <a:normAutofit fontScale="92500" lnSpcReduction="10000"/>
          </a:bodyPr>
          <a:lstStyle/>
          <a:p>
            <a:r>
              <a:rPr lang="en-US" sz="3400" dirty="0" smtClean="0"/>
              <a:t>Despite very many schemes and statutes there are people who get left-out .These are same poor Families who are left out of development process- They have been left out because they are not get capable to reap the benefit of Schemes and not even capable of using available legal </a:t>
            </a:r>
            <a:r>
              <a:rPr lang="en-US" sz="3400" dirty="0" err="1" smtClean="0"/>
              <a:t>redressal</a:t>
            </a:r>
            <a:r>
              <a:rPr lang="en-US" sz="3400" dirty="0" smtClean="0"/>
              <a:t> System. Hence they need individual help.</a:t>
            </a:r>
          </a:p>
          <a:p>
            <a:r>
              <a:rPr lang="en-US" sz="3400" dirty="0" smtClean="0"/>
              <a:t>This is especially at time of their crop-failure or Cattle death or Washing away of crop and soil.</a:t>
            </a:r>
          </a:p>
          <a:p>
            <a:r>
              <a:rPr lang="en-US" sz="3400" dirty="0" smtClean="0"/>
              <a:t>This is the challenges to Public Governance System in arena of Climate Change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0668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b="1" dirty="0" smtClean="0"/>
              <a:t>Glaring Example of Inequity -Forever Agriculture</a:t>
            </a:r>
            <a:r>
              <a:rPr lang="en-US" sz="4000" dirty="0" smtClean="0"/>
              <a:t/>
            </a:r>
            <a:br>
              <a:rPr lang="en-US" sz="4000" dirty="0" smtClean="0"/>
            </a:br>
            <a:r>
              <a:rPr lang="en-US" sz="4000" dirty="0" smtClean="0"/>
              <a:t> </a:t>
            </a:r>
            <a:br>
              <a:rPr lang="en-US" sz="4000" dirty="0" smtClean="0"/>
            </a:br>
            <a:r>
              <a:rPr lang="en-US" dirty="0" smtClean="0"/>
              <a:t/>
            </a:r>
            <a:br>
              <a:rPr lang="en-US" dirty="0" smtClean="0"/>
            </a:br>
            <a:endParaRPr lang="en-US" dirty="0"/>
          </a:p>
        </p:txBody>
      </p:sp>
      <p:sp>
        <p:nvSpPr>
          <p:cNvPr id="3" name="Content Placeholder 2"/>
          <p:cNvSpPr>
            <a:spLocks noGrp="1"/>
          </p:cNvSpPr>
          <p:nvPr>
            <p:ph idx="1"/>
          </p:nvPr>
        </p:nvSpPr>
        <p:spPr>
          <a:xfrm>
            <a:off x="0" y="990600"/>
            <a:ext cx="9144000" cy="5867400"/>
          </a:xfrm>
        </p:spPr>
        <p:txBody>
          <a:bodyPr>
            <a:noAutofit/>
          </a:bodyPr>
          <a:lstStyle/>
          <a:p>
            <a:pPr lvl="1"/>
            <a:r>
              <a:rPr lang="en-IN" sz="2400" b="1" u="sng" dirty="0" smtClean="0"/>
              <a:t>Crop Insurance </a:t>
            </a:r>
            <a:endParaRPr lang="en-US" sz="2400" b="1" u="sng" dirty="0" smtClean="0"/>
          </a:p>
          <a:p>
            <a:r>
              <a:rPr lang="en-IN" sz="2800" dirty="0" smtClean="0"/>
              <a:t>Average settlement period (1 to 2 years) While requirement is immediate for </a:t>
            </a:r>
            <a:r>
              <a:rPr lang="en-IN" sz="2800" dirty="0" err="1" smtClean="0"/>
              <a:t>resowing</a:t>
            </a:r>
            <a:r>
              <a:rPr lang="en-IN" sz="2800" dirty="0" smtClean="0"/>
              <a:t> </a:t>
            </a:r>
            <a:endParaRPr lang="en-US" sz="2800" dirty="0" smtClean="0"/>
          </a:p>
          <a:p>
            <a:r>
              <a:rPr lang="en-IN" sz="2800" dirty="0" smtClean="0"/>
              <a:t>Car Insurance and Medical Insurance -Normally Insurance company makes direct payment-Cashless provisions but farmers have to wait.</a:t>
            </a:r>
            <a:endParaRPr lang="en-US" sz="2800" dirty="0" smtClean="0"/>
          </a:p>
          <a:p>
            <a:pPr lvl="1"/>
            <a:r>
              <a:rPr lang="en-IN" sz="2400" b="1" u="sng" dirty="0" smtClean="0"/>
              <a:t>Inputs Seeds</a:t>
            </a:r>
            <a:endParaRPr lang="en-US" sz="2400" b="1" u="sng" dirty="0" smtClean="0"/>
          </a:p>
          <a:p>
            <a:r>
              <a:rPr lang="en-IN" sz="2800" dirty="0" smtClean="0"/>
              <a:t>Seeds fails  to germinate or less germination in relation to quantity of seeds –but failure of  certified seed-replacement is not easy-There are no warrantee provision.</a:t>
            </a:r>
            <a:endParaRPr lang="en-US" sz="2800" dirty="0" smtClean="0"/>
          </a:p>
          <a:p>
            <a:r>
              <a:rPr lang="en-IN" sz="2800" dirty="0" smtClean="0"/>
              <a:t>But in case of Consumable and non-consumable goods immediate exchange /  replacement  if in case product fails to meet standards depicted  </a:t>
            </a:r>
            <a:endParaRPr lang="en-US" sz="2800" dirty="0" smtClean="0"/>
          </a:p>
          <a:p>
            <a:endParaRPr lang="en-US" sz="1600" dirty="0" smtClean="0"/>
          </a:p>
          <a:p>
            <a:endParaRPr lang="en-US" sz="1600" dirty="0" smtClean="0"/>
          </a:p>
          <a:p>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b="1" dirty="0" smtClean="0"/>
              <a:t>The International  Inequality to Agriculture</a:t>
            </a:r>
            <a:endParaRPr lang="en-US" b="1" dirty="0"/>
          </a:p>
        </p:txBody>
      </p:sp>
      <p:sp>
        <p:nvSpPr>
          <p:cNvPr id="3" name="Content Placeholder 2"/>
          <p:cNvSpPr>
            <a:spLocks noGrp="1"/>
          </p:cNvSpPr>
          <p:nvPr>
            <p:ph idx="1"/>
          </p:nvPr>
        </p:nvSpPr>
        <p:spPr>
          <a:xfrm>
            <a:off x="228600" y="1066800"/>
            <a:ext cx="8458200" cy="5410200"/>
          </a:xfrm>
        </p:spPr>
        <p:txBody>
          <a:bodyPr>
            <a:normAutofit fontScale="55000" lnSpcReduction="20000"/>
          </a:bodyPr>
          <a:lstStyle/>
          <a:p>
            <a:r>
              <a:rPr lang="en-US" sz="4500" dirty="0" smtClean="0"/>
              <a:t>There enough provision to safeguard ,Human rights in UNFCCC resolution.</a:t>
            </a:r>
          </a:p>
          <a:p>
            <a:endParaRPr lang="en-US" sz="4500" dirty="0" smtClean="0"/>
          </a:p>
          <a:p>
            <a:r>
              <a:rPr lang="en-US" sz="4500" dirty="0" smtClean="0"/>
              <a:t>But</a:t>
            </a:r>
            <a:r>
              <a:rPr lang="en-IN" sz="4500" dirty="0" smtClean="0"/>
              <a:t> In the current discussion &amp; policy framework Conference of parties in UNFCCC deliberations, agriculture is addressed from the point of view of food security, food to hungry millions but not from view of sustainable livelihood to farmers and role of agriculture and of farmers for mitigation is not prioritised. </a:t>
            </a:r>
          </a:p>
          <a:p>
            <a:endParaRPr lang="en-IN" sz="4500" dirty="0" smtClean="0"/>
          </a:p>
          <a:p>
            <a:r>
              <a:rPr lang="en-IN" sz="4500" dirty="0" smtClean="0"/>
              <a:t>Agriculture vegetation due to its unique photosynthesis process is only known technology which naturally absorbs Co2 from atmosphere and releases oxygen. This unique function is not given due importance and farmers are advised do mitigation by reducing use of fertilizer which they need get higher productivity</a:t>
            </a:r>
          </a:p>
          <a:p>
            <a:endParaRPr lang="en-US" dirty="0" smtClean="0"/>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Conti….</a:t>
            </a:r>
            <a:endParaRPr lang="en-US" dirty="0"/>
          </a:p>
        </p:txBody>
      </p:sp>
      <p:sp>
        <p:nvSpPr>
          <p:cNvPr id="3" name="Content Placeholder 2"/>
          <p:cNvSpPr>
            <a:spLocks noGrp="1"/>
          </p:cNvSpPr>
          <p:nvPr>
            <p:ph idx="1"/>
          </p:nvPr>
        </p:nvSpPr>
        <p:spPr>
          <a:xfrm>
            <a:off x="0" y="609600"/>
            <a:ext cx="8915400" cy="6019800"/>
          </a:xfrm>
        </p:spPr>
        <p:txBody>
          <a:bodyPr>
            <a:normAutofit fontScale="77500" lnSpcReduction="20000"/>
          </a:bodyPr>
          <a:lstStyle/>
          <a:p>
            <a:r>
              <a:rPr lang="en-IN" b="1" dirty="0" smtClean="0"/>
              <a:t>Conversely agriculture is treated on par with industry, mines, new urban areas for releases (a) GHG-But later release directly by its operations (b) reduce absorption of Co2 which to take place by agriculture on same land acquired by them. Hence their impact on global warming is double by on the other hand. </a:t>
            </a:r>
          </a:p>
          <a:p>
            <a:endParaRPr lang="en-IN" b="1" dirty="0" smtClean="0"/>
          </a:p>
          <a:p>
            <a:r>
              <a:rPr lang="en-IN" b="1" dirty="0" smtClean="0"/>
              <a:t>The while calculating GHG emission by agriculture –absorption by it co2 is not given deduction. Policy framework for Carbon Credit is industry oriented. No farmer or their organisation can fill up such complicated forms to avail carbon credit-But </a:t>
            </a:r>
            <a:r>
              <a:rPr lang="en-IN" b="1" dirty="0" err="1" smtClean="0"/>
              <a:t>Pandits</a:t>
            </a:r>
            <a:r>
              <a:rPr lang="en-IN" b="1" dirty="0" smtClean="0"/>
              <a:t> do not recognise this-At international level in Conference of Parties. </a:t>
            </a:r>
          </a:p>
          <a:p>
            <a:endParaRPr lang="en-IN" b="1" dirty="0" smtClean="0"/>
          </a:p>
          <a:p>
            <a:r>
              <a:rPr lang="en-IN" b="1" dirty="0" smtClean="0"/>
              <a:t>Agriculture needs to be given recognition of the role and farmer given support as Global Warming is international phenomena but its impact is at  local level ,village level and the main suffer or of these un–foreseen to foreseen  calamities is farmer who tends to lose his only source of livelihood</a:t>
            </a:r>
            <a:endParaRPr lang="en-US" b="1"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3" name="Content Placeholder 2"/>
          <p:cNvSpPr>
            <a:spLocks noGrp="1"/>
          </p:cNvSpPr>
          <p:nvPr>
            <p:ph idx="4294967295"/>
          </p:nvPr>
        </p:nvSpPr>
        <p:spPr>
          <a:xfrm>
            <a:off x="0" y="0"/>
            <a:ext cx="9144000" cy="6629400"/>
          </a:xfrm>
        </p:spPr>
        <p:txBody>
          <a:bodyPr>
            <a:normAutofit fontScale="25000" lnSpcReduction="20000"/>
          </a:bodyPr>
          <a:lstStyle/>
          <a:p>
            <a:pPr lvl="0">
              <a:buNone/>
            </a:pPr>
            <a:endParaRPr lang="en-IN" sz="2200" b="1" dirty="0" smtClean="0"/>
          </a:p>
          <a:p>
            <a:pPr lvl="0">
              <a:buNone/>
            </a:pPr>
            <a:r>
              <a:rPr lang="en-IN" sz="9600" b="1" dirty="0" smtClean="0"/>
              <a:t>1. Highlight</a:t>
            </a:r>
          </a:p>
          <a:p>
            <a:pPr lvl="1"/>
            <a:r>
              <a:rPr lang="en-IN" sz="9600" dirty="0" smtClean="0"/>
              <a:t>The Legal basis of Climate Justice </a:t>
            </a:r>
          </a:p>
          <a:p>
            <a:pPr lvl="1"/>
            <a:r>
              <a:rPr lang="en-IN" sz="9600" dirty="0" smtClean="0"/>
              <a:t>Approaches to ensure </a:t>
            </a:r>
          </a:p>
          <a:p>
            <a:pPr lvl="2"/>
            <a:r>
              <a:rPr lang="en-IN" sz="9600" dirty="0" smtClean="0"/>
              <a:t>Timely delivery of Justice embedded in Comprehensive framework of sustainable development. </a:t>
            </a:r>
          </a:p>
          <a:p>
            <a:pPr lvl="2"/>
            <a:r>
              <a:rPr lang="en-IN" sz="9600" dirty="0" smtClean="0"/>
              <a:t>Special focus on marginalized and affected farmers</a:t>
            </a:r>
          </a:p>
          <a:p>
            <a:pPr lvl="3"/>
            <a:r>
              <a:rPr lang="en-IN" sz="9600" dirty="0" smtClean="0"/>
              <a:t> Cross cutting impacts </a:t>
            </a:r>
          </a:p>
          <a:p>
            <a:pPr lvl="3"/>
            <a:r>
              <a:rPr lang="en-IN" sz="9600" dirty="0" smtClean="0"/>
              <a:t>Precautionary approaches </a:t>
            </a:r>
          </a:p>
          <a:p>
            <a:pPr lvl="3"/>
            <a:r>
              <a:rPr lang="en-IN" sz="9600" dirty="0" smtClean="0"/>
              <a:t>Inclusive public policies </a:t>
            </a:r>
          </a:p>
          <a:p>
            <a:pPr lvl="3">
              <a:buNone/>
            </a:pPr>
            <a:endParaRPr lang="en-IN" sz="9600" dirty="0" smtClean="0"/>
          </a:p>
          <a:p>
            <a:pPr lvl="0">
              <a:buNone/>
            </a:pPr>
            <a:r>
              <a:rPr lang="en-IN" sz="9600" dirty="0" smtClean="0"/>
              <a:t>2. </a:t>
            </a:r>
            <a:r>
              <a:rPr lang="en-IN" sz="9600" b="1" dirty="0" smtClean="0"/>
              <a:t>Hear the voices of farmers </a:t>
            </a:r>
          </a:p>
          <a:p>
            <a:pPr lvl="1"/>
            <a:r>
              <a:rPr lang="en-IN" sz="9600" dirty="0" smtClean="0"/>
              <a:t>Demonstrate inclusiveness in deliberations through their participation </a:t>
            </a:r>
          </a:p>
          <a:p>
            <a:pPr lvl="1"/>
            <a:r>
              <a:rPr lang="en-IN" sz="9600" dirty="0" smtClean="0"/>
              <a:t>Define opportunities to establish veracity of their observations to strengthen scientific temper. </a:t>
            </a:r>
          </a:p>
          <a:p>
            <a:endParaRPr lang="en-IN" sz="9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r>
              <a:rPr lang="en-US" sz="3600" b="1" dirty="0" smtClean="0">
                <a:cs typeface="Times New Roman" pitchFamily="18" charset="0"/>
              </a:rPr>
              <a:t>Ensure Accountability and Involvement of public leadership</a:t>
            </a:r>
            <a:r>
              <a:rPr lang="en-US" sz="4900" dirty="0" smtClean="0">
                <a:cs typeface="Times New Roman" pitchFamily="18" charset="0"/>
              </a:rPr>
              <a:t/>
            </a:r>
            <a:br>
              <a:rPr lang="en-US" sz="4900" dirty="0" smtClean="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b="1" dirty="0"/>
          </a:p>
        </p:txBody>
      </p:sp>
      <p:sp>
        <p:nvSpPr>
          <p:cNvPr id="3" name="Content Placeholder 2"/>
          <p:cNvSpPr>
            <a:spLocks noGrp="1"/>
          </p:cNvSpPr>
          <p:nvPr>
            <p:ph idx="1"/>
          </p:nvPr>
        </p:nvSpPr>
        <p:spPr>
          <a:xfrm>
            <a:off x="228600" y="1066800"/>
            <a:ext cx="8610600" cy="5410200"/>
          </a:xfrm>
        </p:spPr>
        <p:txBody>
          <a:bodyPr>
            <a:normAutofit fontScale="32500" lnSpcReduction="20000"/>
          </a:bodyPr>
          <a:lstStyle/>
          <a:p>
            <a:endParaRPr lang="en-US" dirty="0" smtClean="0"/>
          </a:p>
          <a:p>
            <a:r>
              <a:rPr lang="en-US" sz="7400" dirty="0" smtClean="0">
                <a:latin typeface="Times New Roman" pitchFamily="18" charset="0"/>
                <a:cs typeface="Times New Roman" pitchFamily="18" charset="0"/>
              </a:rPr>
              <a:t>The government machinery strives to combat the climate adversities and the agricultural losses. The government schemes need to reach out to poorest. It is time to establish the culture of commitment through fixing the accountability to implement the scheme in spirit.</a:t>
            </a:r>
          </a:p>
          <a:p>
            <a:endParaRPr lang="en-US" sz="7400" dirty="0" smtClean="0">
              <a:latin typeface="Times New Roman" pitchFamily="18" charset="0"/>
              <a:cs typeface="Times New Roman" pitchFamily="18" charset="0"/>
            </a:endParaRPr>
          </a:p>
          <a:p>
            <a:endParaRPr lang="en-US" sz="7400" dirty="0" smtClean="0">
              <a:latin typeface="Times New Roman" pitchFamily="18" charset="0"/>
              <a:cs typeface="Times New Roman" pitchFamily="18" charset="0"/>
            </a:endParaRPr>
          </a:p>
          <a:p>
            <a:r>
              <a:rPr lang="en-US" sz="7400" dirty="0" smtClean="0">
                <a:latin typeface="Times New Roman" pitchFamily="18" charset="0"/>
                <a:cs typeface="Times New Roman" pitchFamily="18" charset="0"/>
              </a:rPr>
              <a:t>The climate Justice enables  the farmers to voice their problems and Communicate and involve public leadership to ensure that poor’s-are no longer “left outs”. </a:t>
            </a:r>
          </a:p>
          <a:p>
            <a:pPr>
              <a:buNone/>
            </a:pPr>
            <a:endParaRPr lang="en-US" sz="7400" dirty="0" smtClean="0">
              <a:latin typeface="Times New Roman" pitchFamily="18" charset="0"/>
              <a:cs typeface="Times New Roman" pitchFamily="18" charset="0"/>
            </a:endParaRPr>
          </a:p>
          <a:p>
            <a:r>
              <a:rPr lang="en-US" sz="7400" dirty="0" smtClean="0">
                <a:latin typeface="Times New Roman" pitchFamily="18" charset="0"/>
                <a:cs typeface="Times New Roman" pitchFamily="18" charset="0"/>
              </a:rPr>
              <a:t>The public leadership has to take up these difficult challenges head on. By Public leadership we mean both elected and non elected members of public Governance System-and it includes all three wings-the legislature, the judiciary and executive. </a:t>
            </a:r>
          </a:p>
          <a:p>
            <a:endParaRPr lang="en-US" dirty="0" smtClean="0"/>
          </a:p>
          <a:p>
            <a:pPr>
              <a:buNone/>
            </a:pP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NCCSD’s Initiative-on Climate Justice </a:t>
            </a:r>
            <a:endParaRPr lang="en-US" b="1" dirty="0"/>
          </a:p>
        </p:txBody>
      </p:sp>
      <p:sp>
        <p:nvSpPr>
          <p:cNvPr id="3" name="Content Placeholder 2"/>
          <p:cNvSpPr>
            <a:spLocks noGrp="1"/>
          </p:cNvSpPr>
          <p:nvPr>
            <p:ph idx="1"/>
          </p:nvPr>
        </p:nvSpPr>
        <p:spPr/>
        <p:txBody>
          <a:bodyPr/>
          <a:lstStyle/>
          <a:p>
            <a:r>
              <a:rPr lang="en-US" dirty="0" smtClean="0"/>
              <a:t>NCCSD has held an International conference on  in November 2014,this was addressed by Chief Justice of India and presided over By Governor of Gujarat.</a:t>
            </a:r>
          </a:p>
          <a:p>
            <a:r>
              <a:rPr lang="en-US" dirty="0" smtClean="0"/>
              <a:t>  There were more than 400 participants and 150 farmers</a:t>
            </a:r>
          </a:p>
          <a:p>
            <a:r>
              <a:rPr lang="en-US" dirty="0" smtClean="0"/>
              <a:t>All above issued were deliberated and conference passed follows:-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838200"/>
          </a:xfrm>
        </p:spPr>
        <p:txBody>
          <a:bodyPr>
            <a:normAutofit fontScale="90000"/>
          </a:bodyPr>
          <a:lstStyle/>
          <a:p>
            <a:r>
              <a:rPr lang="en-US" dirty="0" smtClean="0"/>
              <a:t/>
            </a:r>
            <a:br>
              <a:rPr lang="en-US" dirty="0" smtClean="0"/>
            </a:br>
            <a:r>
              <a:rPr lang="en-US" b="1" dirty="0" smtClean="0"/>
              <a:t>The conference  unanimously resolved as under-March of Climate Justice</a:t>
            </a:r>
            <a:r>
              <a:rPr lang="en-US" dirty="0" smtClean="0"/>
              <a:t/>
            </a:r>
            <a:br>
              <a:rPr lang="en-US" dirty="0" smtClean="0"/>
            </a:br>
            <a:endParaRPr lang="en-US" dirty="0"/>
          </a:p>
        </p:txBody>
      </p:sp>
      <p:sp>
        <p:nvSpPr>
          <p:cNvPr id="5" name="Content Placeholder 4"/>
          <p:cNvSpPr>
            <a:spLocks noGrp="1"/>
          </p:cNvSpPr>
          <p:nvPr>
            <p:ph idx="1"/>
          </p:nvPr>
        </p:nvSpPr>
        <p:spPr>
          <a:xfrm>
            <a:off x="0" y="1219200"/>
            <a:ext cx="8915400" cy="5410200"/>
          </a:xfrm>
        </p:spPr>
        <p:txBody>
          <a:bodyPr>
            <a:noAutofit/>
          </a:bodyPr>
          <a:lstStyle/>
          <a:p>
            <a:pPr lvl="0"/>
            <a:r>
              <a:rPr lang="en-IN" sz="2400" dirty="0" smtClean="0">
                <a:latin typeface="Times New Roman" pitchFamily="18" charset="0"/>
                <a:cs typeface="Times New Roman" pitchFamily="18" charset="0"/>
              </a:rPr>
              <a:t>Give voice to farmers, understand their options and empower them to act.  </a:t>
            </a:r>
            <a:endParaRPr lang="en-US" sz="2400" dirty="0" smtClean="0">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Identify areas where there is apparent in-equity in laws, schemes, procedures and safety net provision.</a:t>
            </a:r>
            <a:endParaRPr lang="en-US" sz="2400" dirty="0" smtClean="0">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Suggest inclusive sustainable legal and administrative process with the involvement of all stakeholders to reduce inequality through appropriate </a:t>
            </a:r>
            <a:r>
              <a:rPr lang="en-IN" sz="2400" dirty="0" err="1" smtClean="0">
                <a:latin typeface="Times New Roman" pitchFamily="18" charset="0"/>
                <a:cs typeface="Times New Roman" pitchFamily="18" charset="0"/>
              </a:rPr>
              <a:t>redresal</a:t>
            </a:r>
            <a:r>
              <a:rPr lang="en-IN" sz="2400" dirty="0" smtClean="0">
                <a:latin typeface="Times New Roman" pitchFamily="18" charset="0"/>
                <a:cs typeface="Times New Roman" pitchFamily="18" charset="0"/>
              </a:rPr>
              <a:t> system and with protective assistance to get it and declare authorities responsible for its regulation and make them accountable </a:t>
            </a:r>
            <a:endParaRPr lang="en-US" sz="2400" dirty="0" smtClean="0">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Strengthen governance through local level public leadership who should be made statutorily responsible </a:t>
            </a:r>
            <a:r>
              <a:rPr lang="en-IN" sz="2400" dirty="0" err="1" smtClean="0">
                <a:latin typeface="Times New Roman" pitchFamily="18" charset="0"/>
                <a:cs typeface="Times New Roman" pitchFamily="18" charset="0"/>
              </a:rPr>
              <a:t>eg</a:t>
            </a:r>
            <a:r>
              <a:rPr lang="en-IN" sz="2400" dirty="0" smtClean="0">
                <a:latin typeface="Times New Roman" pitchFamily="18" charset="0"/>
                <a:cs typeface="Times New Roman" pitchFamily="18" charset="0"/>
              </a:rPr>
              <a:t>. Communicate to entire village weather forecast and agro advisory.- </a:t>
            </a:r>
            <a:endParaRPr lang="en-US" sz="2400" dirty="0" smtClean="0">
              <a:latin typeface="Times New Roman" pitchFamily="18" charset="0"/>
              <a:cs typeface="Times New Roman" pitchFamily="18" charset="0"/>
            </a:endParaRPr>
          </a:p>
          <a:p>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Conti……..</a:t>
            </a:r>
            <a:endParaRPr lang="en-US" dirty="0"/>
          </a:p>
        </p:txBody>
      </p:sp>
      <p:sp>
        <p:nvSpPr>
          <p:cNvPr id="3" name="Content Placeholder 2"/>
          <p:cNvSpPr>
            <a:spLocks noGrp="1"/>
          </p:cNvSpPr>
          <p:nvPr>
            <p:ph idx="1"/>
          </p:nvPr>
        </p:nvSpPr>
        <p:spPr>
          <a:xfrm>
            <a:off x="228600" y="914400"/>
            <a:ext cx="8686800" cy="5715000"/>
          </a:xfrm>
        </p:spPr>
        <p:txBody>
          <a:bodyPr>
            <a:normAutofit fontScale="92500" lnSpcReduction="20000"/>
          </a:bodyPr>
          <a:lstStyle/>
          <a:p>
            <a:pPr lvl="0"/>
            <a:r>
              <a:rPr lang="en-IN" dirty="0" smtClean="0">
                <a:latin typeface="Times New Roman" pitchFamily="18" charset="0"/>
                <a:cs typeface="Times New Roman" pitchFamily="18" charset="0"/>
              </a:rPr>
              <a:t>Improvement in existing legal framework and tools to suggest ensuring preventive and remedial action to reduce vulnerability through transparent credible, long – lasting and effective but quick enforcement of climate and related policies.</a:t>
            </a:r>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To develop capacity building programmes which to trains farmers in Climate Smart Agriculture make them ready to give voice to their concern and sharing of their difficulties with leadership initiatives.</a:t>
            </a:r>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To design and develop sustainable development with built in legal framework to ensure effective implementation and accountability of those in public and private Governance System who are responsible to provide it.</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en-US" dirty="0" smtClean="0"/>
              <a:t>Conti……….</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lvl="0"/>
            <a:r>
              <a:rPr lang="en-IN" dirty="0" smtClean="0">
                <a:latin typeface="Times New Roman" pitchFamily="18" charset="0"/>
                <a:cs typeface="Times New Roman" pitchFamily="18" charset="0"/>
              </a:rPr>
              <a:t>To disseminate information on weather and Agro-advisory with Vice chancellor of Agriculture Universities are responsible to make that available.</a:t>
            </a:r>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To lead a smooth transition process through which income does not become less, but it grows gradually like that of non-farm sector, despite adverse impacts.</a:t>
            </a:r>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To prepare future generation of farmers and leaders to convert these adversities in to opportunity.</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pPr lvl="0"/>
            <a:r>
              <a:rPr lang="en-IN" dirty="0" smtClean="0">
                <a:latin typeface="Times New Roman" pitchFamily="18" charset="0"/>
                <a:cs typeface="Times New Roman" pitchFamily="18" charset="0"/>
              </a:rPr>
              <a:t>It is urged that united Nation and UNFCCC and Conference of Parties take note of direct impact of Global Warming on farmers and related impact on Food Security for hungry millions and enhanced social-turmoil resulting into violence and deaths of poor people. </a:t>
            </a:r>
          </a:p>
          <a:p>
            <a:pPr lvl="0"/>
            <a:r>
              <a:rPr lang="en-IN" dirty="0" smtClean="0">
                <a:latin typeface="Times New Roman" pitchFamily="18" charset="0"/>
                <a:cs typeface="Times New Roman" pitchFamily="18" charset="0"/>
              </a:rPr>
              <a:t>It is urged that Global resources be diverted to support poor farmers, provide technology transfer “Those who have it to those who need it” to bridge productivity gaps and climate Smart Agriculture.</a:t>
            </a:r>
          </a:p>
          <a:p>
            <a:pPr lvl="0"/>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  </a:t>
            </a:r>
            <a:r>
              <a:rPr lang="en-IN" b="1" i="1" u="sng" dirty="0" smtClean="0">
                <a:latin typeface="Times New Roman" pitchFamily="18" charset="0"/>
                <a:cs typeface="Times New Roman" pitchFamily="18" charset="0"/>
              </a:rPr>
              <a:t>It was uniformly further resolved that  participants conference-Which included farmers-that international community will find just and smart way to provide them relief for act and omission of others.</a:t>
            </a:r>
            <a:endParaRPr lang="en-US" u="sng" dirty="0" smtClean="0">
              <a:latin typeface="Times New Roman" pitchFamily="18" charset="0"/>
              <a:cs typeface="Times New Roman" pitchFamily="18" charset="0"/>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8229600" cy="685800"/>
          </a:xfrm>
        </p:spPr>
        <p:txBody>
          <a:bodyPr/>
          <a:lstStyle/>
          <a:p>
            <a:r>
              <a:rPr lang="en-US" altLang="en-US" sz="2800" b="1" dirty="0" smtClean="0">
                <a:solidFill>
                  <a:schemeClr val="tx1"/>
                </a:solidFill>
                <a:latin typeface="Candara" pitchFamily="34" charset="0"/>
              </a:rPr>
              <a:t>About NCCSD </a:t>
            </a:r>
            <a:endParaRPr lang="en-US" altLang="en-US" sz="2800" b="1" dirty="0" smtClean="0">
              <a:solidFill>
                <a:schemeClr val="tx1"/>
              </a:solidFill>
            </a:endParaRPr>
          </a:p>
        </p:txBody>
      </p:sp>
      <p:sp>
        <p:nvSpPr>
          <p:cNvPr id="30723" name="Content Placeholder 2"/>
          <p:cNvSpPr>
            <a:spLocks noGrp="1"/>
          </p:cNvSpPr>
          <p:nvPr>
            <p:ph idx="1"/>
          </p:nvPr>
        </p:nvSpPr>
        <p:spPr>
          <a:xfrm>
            <a:off x="685800" y="1066800"/>
            <a:ext cx="8229600" cy="5486400"/>
          </a:xfrm>
        </p:spPr>
        <p:txBody>
          <a:bodyPr/>
          <a:lstStyle/>
          <a:p>
            <a:pPr marL="0" indent="0" algn="just">
              <a:buFont typeface="Arial" pitchFamily="34" charset="0"/>
              <a:buNone/>
              <a:defRPr/>
            </a:pPr>
            <a:r>
              <a:rPr lang="en-US" sz="1800" dirty="0" smtClean="0"/>
              <a:t>NCCSD is the outcome of the deliberations that took place during an International Conference on “Global Warming, Agriculture, Sustainable Development &amp; Public Leadership” which was organized at the Gujarat </a:t>
            </a:r>
            <a:r>
              <a:rPr lang="en-US" sz="1800" dirty="0" err="1" smtClean="0"/>
              <a:t>Vidyapith</a:t>
            </a:r>
            <a:r>
              <a:rPr lang="en-US" sz="1800" dirty="0" smtClean="0"/>
              <a:t> – Ahmedabad in March 2010 by the International School for Public Leadership (ISPL) along with other organizations. In a Round Table Meet at New Delhi in April, 2010, presided by Prof. M S </a:t>
            </a:r>
            <a:r>
              <a:rPr lang="en-US" sz="1800" dirty="0" err="1" smtClean="0"/>
              <a:t>Swaminathan</a:t>
            </a:r>
            <a:r>
              <a:rPr lang="en-US" sz="1800" dirty="0" smtClean="0"/>
              <a:t> and Justice B P Singh, it was felt that a special organization needs to be created to follow up ideas and it was decided to setup "National Council for Climate Change, Sustainable Development and Public Leadership” (NCCSD). </a:t>
            </a:r>
          </a:p>
          <a:p>
            <a:pPr marL="0" indent="0" algn="just">
              <a:buFont typeface="Arial" pitchFamily="34" charset="0"/>
              <a:buNone/>
              <a:defRPr/>
            </a:pPr>
            <a:endParaRPr lang="en-US" sz="1800" dirty="0" smtClean="0"/>
          </a:p>
          <a:p>
            <a:pPr marL="0" indent="0" algn="just">
              <a:buFont typeface="Arial" pitchFamily="34" charset="0"/>
              <a:buNone/>
              <a:defRPr/>
            </a:pPr>
            <a:r>
              <a:rPr lang="en-US" sz="1800" dirty="0" smtClean="0"/>
              <a:t>NCCSD is promoting Sustainable and Climate Resilient Agriculture with the involvement of Public Leadership. NCCSD has become leading Environmental NGO under the leadership of our President Justice B. P. Singh, Formerly Judge, Supreme Court of India. NCCSD is a non-profit organization. The NCCSD was registered under Bombay Charitable Trust Act 1950 Rule-29-No. E/19344/Ahmedabad as Public Trust on 17th September 2010. Its mission is to promote sustainable livelihood, climate resilient &amp; sustainable agriculture in arena of global warming.</a:t>
            </a:r>
            <a:endParaRPr lang="en-US" altLang="en-US" sz="1800" dirty="0" smtClean="0"/>
          </a:p>
          <a:p>
            <a:pPr>
              <a:buFont typeface="Arial" pitchFamily="34" charset="0"/>
              <a:buNone/>
              <a:defRPr/>
            </a:pPr>
            <a:endParaRPr lang="en-US" altLang="en-US" sz="2000" dirty="0" smtClean="0"/>
          </a:p>
        </p:txBody>
      </p:sp>
      <p:sp>
        <p:nvSpPr>
          <p:cNvPr id="4" name="Slide Number Placeholder 3"/>
          <p:cNvSpPr>
            <a:spLocks noGrp="1"/>
          </p:cNvSpPr>
          <p:nvPr>
            <p:ph type="sldNum" sz="quarter" idx="12"/>
          </p:nvPr>
        </p:nvSpPr>
        <p:spPr/>
        <p:txBody>
          <a:bodyPr/>
          <a:lstStyle/>
          <a:p>
            <a:pPr>
              <a:defRPr/>
            </a:pPr>
            <a:fld id="{230A4B87-9894-49D0-BD35-743B71021781}" type="slidenum">
              <a:rPr lang="en-US" smtClean="0"/>
              <a:pPr>
                <a:defRPr/>
              </a:pPr>
              <a:t>26</a:t>
            </a:fld>
            <a:endParaRPr lang="en-US"/>
          </a:p>
        </p:txBody>
      </p:sp>
      <p:pic>
        <p:nvPicPr>
          <p:cNvPr id="68614"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320BAC4-A4B5-463E-A961-E58FE44D9605}" type="slidenum">
              <a:rPr lang="en-US" smtClean="0"/>
              <a:pPr>
                <a:defRPr/>
              </a:pPr>
              <a:t>27</a:t>
            </a:fld>
            <a:endParaRPr lang="en-US"/>
          </a:p>
        </p:txBody>
      </p:sp>
      <p:pic>
        <p:nvPicPr>
          <p:cNvPr id="65539"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65540"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65541" name="Content Placeholder 5"/>
          <p:cNvSpPr>
            <a:spLocks noGrp="1"/>
          </p:cNvSpPr>
          <p:nvPr>
            <p:ph idx="1"/>
          </p:nvPr>
        </p:nvSpPr>
        <p:spPr>
          <a:xfrm>
            <a:off x="762000" y="5410200"/>
            <a:ext cx="8153400" cy="1219200"/>
          </a:xfrm>
        </p:spPr>
        <p:txBody>
          <a:bodyPr>
            <a:normAutofit fontScale="62500" lnSpcReduction="20000"/>
          </a:bodyPr>
          <a:lstStyle/>
          <a:p>
            <a:r>
              <a:rPr lang="en-US" altLang="en-US" sz="2800" b="1" dirty="0" smtClean="0"/>
              <a:t>NCCSD has signed MOU with </a:t>
            </a:r>
            <a:r>
              <a:rPr lang="en-US" sz="2800" b="1" dirty="0" smtClean="0"/>
              <a:t>Florida Agricultural and Mechanical University </a:t>
            </a:r>
            <a:r>
              <a:rPr lang="en-US" altLang="en-US" sz="2800" b="1" dirty="0" smtClean="0"/>
              <a:t>(FAMU) for technology transfer and collaborative. Executive Director of Sustainability Institute Ms. </a:t>
            </a:r>
            <a:r>
              <a:rPr lang="en-US" sz="2800" b="1" dirty="0" err="1" smtClean="0"/>
              <a:t>Abena</a:t>
            </a:r>
            <a:r>
              <a:rPr lang="en-US" sz="2800" b="1" dirty="0" smtClean="0"/>
              <a:t> </a:t>
            </a:r>
            <a:r>
              <a:rPr lang="en-US" sz="2800" b="1" dirty="0" err="1" smtClean="0"/>
              <a:t>Ojetayo</a:t>
            </a:r>
            <a:r>
              <a:rPr lang="en-US" sz="2800" b="1" dirty="0" smtClean="0"/>
              <a:t> visited  India in November, 2014 and participated in International Conference on Climate Justice organized by NCCSD. </a:t>
            </a:r>
            <a:endParaRPr lang="en-US" altLang="en-US" sz="2800" b="1" dirty="0" smtClean="0"/>
          </a:p>
          <a:p>
            <a:pPr>
              <a:buFont typeface="Arial" pitchFamily="34" charset="0"/>
              <a:buNone/>
            </a:pPr>
            <a:endParaRPr lang="en-US" dirty="0" smtClean="0"/>
          </a:p>
        </p:txBody>
      </p:sp>
      <p:pic>
        <p:nvPicPr>
          <p:cNvPr id="65542" name="Picture 5"/>
          <p:cNvPicPr>
            <a:picLocks noChangeAspect="1" noChangeArrowheads="1"/>
          </p:cNvPicPr>
          <p:nvPr/>
        </p:nvPicPr>
        <p:blipFill>
          <a:blip r:embed="rId4"/>
          <a:srcRect/>
          <a:stretch>
            <a:fillRect/>
          </a:stretch>
        </p:blipFill>
        <p:spPr bwMode="auto">
          <a:xfrm>
            <a:off x="838200" y="457200"/>
            <a:ext cx="8001000" cy="472440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685800"/>
          </a:xfrm>
        </p:spPr>
        <p:txBody>
          <a:bodyPr/>
          <a:lstStyle/>
          <a:p>
            <a:pPr>
              <a:defRPr/>
            </a:pPr>
            <a:r>
              <a:rPr lang="en-US" sz="2800" cap="all" dirty="0" smtClean="0">
                <a:solidFill>
                  <a:schemeClr val="tx1"/>
                </a:solidFill>
              </a:rPr>
              <a:t>WHAT WE DO?</a:t>
            </a:r>
            <a:endParaRPr lang="en-US" altLang="en-US" sz="2800" dirty="0" smtClean="0">
              <a:solidFill>
                <a:schemeClr val="tx1"/>
              </a:solidFill>
            </a:endParaRPr>
          </a:p>
        </p:txBody>
      </p:sp>
      <p:sp>
        <p:nvSpPr>
          <p:cNvPr id="30723" name="Content Placeholder 2"/>
          <p:cNvSpPr>
            <a:spLocks noGrp="1"/>
          </p:cNvSpPr>
          <p:nvPr>
            <p:ph idx="1"/>
          </p:nvPr>
        </p:nvSpPr>
        <p:spPr>
          <a:xfrm>
            <a:off x="685800" y="1066800"/>
            <a:ext cx="8229600" cy="5486400"/>
          </a:xfrm>
        </p:spPr>
        <p:txBody>
          <a:bodyPr>
            <a:normAutofit/>
          </a:bodyPr>
          <a:lstStyle/>
          <a:p>
            <a:pPr algn="just">
              <a:defRPr/>
            </a:pPr>
            <a:r>
              <a:rPr lang="en-US" sz="1800" dirty="0" smtClean="0"/>
              <a:t>NCCSD is organizing Inter-action Meet and Think-Tank Meet for policy formulation and sensitization on issues related to farmers with their participation. </a:t>
            </a:r>
          </a:p>
          <a:p>
            <a:pPr algn="just">
              <a:defRPr/>
            </a:pPr>
            <a:endParaRPr lang="en-US" sz="1800" dirty="0" smtClean="0"/>
          </a:p>
          <a:p>
            <a:pPr algn="just">
              <a:defRPr/>
            </a:pPr>
            <a:r>
              <a:rPr lang="en-US" sz="1800" dirty="0" smtClean="0"/>
              <a:t>NCCSD is organizing Interactive and Capacity Building to Farmers with focus on local level leaders, young farmers and women farmers.  </a:t>
            </a:r>
          </a:p>
          <a:p>
            <a:pPr algn="just">
              <a:defRPr/>
            </a:pPr>
            <a:endParaRPr lang="en-US" sz="1800" dirty="0" smtClean="0"/>
          </a:p>
          <a:p>
            <a:pPr algn="just">
              <a:defRPr/>
            </a:pPr>
            <a:r>
              <a:rPr lang="en-US" sz="1800" dirty="0" smtClean="0"/>
              <a:t>It is train to young faculty members and students on Leadership and Climate Smart Agriculture. </a:t>
            </a:r>
          </a:p>
          <a:p>
            <a:pPr algn="just">
              <a:defRPr/>
            </a:pPr>
            <a:endParaRPr lang="en-US" sz="1800" dirty="0" smtClean="0"/>
          </a:p>
          <a:p>
            <a:pPr algn="just">
              <a:defRPr/>
            </a:pPr>
            <a:r>
              <a:rPr lang="en-US" sz="1800" dirty="0" smtClean="0"/>
              <a:t>NCCSD is conducting action research work for developing communication modules including guidebook, posters and documentary films for farmers. </a:t>
            </a:r>
          </a:p>
          <a:p>
            <a:pPr algn="just">
              <a:defRPr/>
            </a:pPr>
            <a:endParaRPr lang="en-US" sz="1800" dirty="0" smtClean="0"/>
          </a:p>
          <a:p>
            <a:pPr algn="just">
              <a:defRPr/>
            </a:pPr>
            <a:r>
              <a:rPr lang="en-US" sz="1800" dirty="0" smtClean="0"/>
              <a:t>NCCSD is sensitizing State and Central Government on important policy issues which concern farmers. It is also taking up similar issues with UNFCCC and UN at international level </a:t>
            </a:r>
          </a:p>
          <a:p>
            <a:pPr algn="just">
              <a:defRPr/>
            </a:pPr>
            <a:endParaRPr lang="en-US" sz="1800" dirty="0" smtClean="0"/>
          </a:p>
          <a:p>
            <a:pPr algn="just">
              <a:defRPr/>
            </a:pPr>
            <a:r>
              <a:rPr lang="en-US" sz="1800" dirty="0" smtClean="0"/>
              <a:t>NCCSD is publishing books on important issues related to farmers and agriculture.</a:t>
            </a:r>
          </a:p>
          <a:p>
            <a:pPr marL="0" indent="0" algn="just">
              <a:buFont typeface="Arial" pitchFamily="34" charset="0"/>
              <a:buNone/>
              <a:defRPr/>
            </a:pPr>
            <a:endParaRPr lang="en-US" altLang="en-US" sz="1800" dirty="0" smtClean="0"/>
          </a:p>
          <a:p>
            <a:pPr>
              <a:buFont typeface="Arial" pitchFamily="34" charset="0"/>
              <a:buNone/>
              <a:defRPr/>
            </a:pPr>
            <a:endParaRPr lang="en-US" altLang="en-US" sz="2000" dirty="0" smtClean="0"/>
          </a:p>
        </p:txBody>
      </p:sp>
      <p:sp>
        <p:nvSpPr>
          <p:cNvPr id="4" name="Slide Number Placeholder 3"/>
          <p:cNvSpPr>
            <a:spLocks noGrp="1"/>
          </p:cNvSpPr>
          <p:nvPr>
            <p:ph type="sldNum" sz="quarter" idx="12"/>
          </p:nvPr>
        </p:nvSpPr>
        <p:spPr/>
        <p:txBody>
          <a:bodyPr/>
          <a:lstStyle/>
          <a:p>
            <a:pPr>
              <a:defRPr/>
            </a:pPr>
            <a:fld id="{C1DFAED4-F557-40A2-A920-936D1E42CDB1}" type="slidenum">
              <a:rPr lang="en-US" smtClean="0"/>
              <a:pPr>
                <a:defRPr/>
              </a:pPr>
              <a:t>28</a:t>
            </a:fld>
            <a:endParaRPr lang="en-US"/>
          </a:p>
        </p:txBody>
      </p:sp>
      <p:pic>
        <p:nvPicPr>
          <p:cNvPr id="69638"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2"/>
          <a:srcRect/>
          <a:stretch>
            <a:fillRect/>
          </a:stretch>
        </p:blipFill>
        <p:spPr bwMode="auto">
          <a:xfrm>
            <a:off x="228600" y="3505200"/>
            <a:ext cx="2819400" cy="2819400"/>
          </a:xfrm>
          <a:prstGeom prst="rect">
            <a:avLst/>
          </a:prstGeom>
          <a:noFill/>
          <a:ln w="9525">
            <a:noFill/>
            <a:miter lim="800000"/>
            <a:headEnd/>
            <a:tailEnd/>
          </a:ln>
        </p:spPr>
      </p:pic>
      <p:pic>
        <p:nvPicPr>
          <p:cNvPr id="70662" name="Picture 7" descr="D:\Seju Hetal\COP 20 Peru\Photos - COP- 20\Sanjay (COP20 PHOTOS)\PERU\01 LIMA &amp; COP20\170.JPG"/>
          <p:cNvPicPr>
            <a:picLocks noChangeAspect="1" noChangeArrowheads="1"/>
          </p:cNvPicPr>
          <p:nvPr/>
        </p:nvPicPr>
        <p:blipFill>
          <a:blip r:embed="rId3"/>
          <a:srcRect/>
          <a:stretch>
            <a:fillRect/>
          </a:stretch>
        </p:blipFill>
        <p:spPr bwMode="auto">
          <a:xfrm>
            <a:off x="3276600" y="228600"/>
            <a:ext cx="2895600" cy="2971800"/>
          </a:xfrm>
          <a:prstGeom prst="rect">
            <a:avLst/>
          </a:prstGeom>
          <a:noFill/>
          <a:ln w="9525">
            <a:noFill/>
            <a:miter lim="800000"/>
            <a:headEnd/>
            <a:tailEnd/>
          </a:ln>
        </p:spPr>
      </p:pic>
      <p:pic>
        <p:nvPicPr>
          <p:cNvPr id="70664" name="Picture 8"/>
          <p:cNvPicPr>
            <a:picLocks noChangeAspect="1" noChangeArrowheads="1"/>
          </p:cNvPicPr>
          <p:nvPr/>
        </p:nvPicPr>
        <p:blipFill>
          <a:blip r:embed="rId4"/>
          <a:srcRect/>
          <a:stretch>
            <a:fillRect/>
          </a:stretch>
        </p:blipFill>
        <p:spPr bwMode="auto">
          <a:xfrm>
            <a:off x="6096000" y="3499338"/>
            <a:ext cx="2895600" cy="2825262"/>
          </a:xfrm>
          <a:prstGeom prst="rect">
            <a:avLst/>
          </a:prstGeom>
          <a:noFill/>
          <a:ln w="9525">
            <a:noFill/>
            <a:miter lim="800000"/>
            <a:headEnd/>
            <a:tailEnd/>
          </a:ln>
          <a:effectLst/>
        </p:spPr>
      </p:pic>
      <p:pic>
        <p:nvPicPr>
          <p:cNvPr id="70665" name="Picture 9"/>
          <p:cNvPicPr>
            <a:picLocks noChangeAspect="1" noChangeArrowheads="1"/>
          </p:cNvPicPr>
          <p:nvPr/>
        </p:nvPicPr>
        <p:blipFill>
          <a:blip r:embed="rId5"/>
          <a:srcRect/>
          <a:stretch>
            <a:fillRect/>
          </a:stretch>
        </p:blipFill>
        <p:spPr bwMode="auto">
          <a:xfrm>
            <a:off x="6172200" y="228600"/>
            <a:ext cx="2819400" cy="2971800"/>
          </a:xfrm>
          <a:prstGeom prst="rect">
            <a:avLst/>
          </a:prstGeom>
          <a:noFill/>
          <a:ln w="9525">
            <a:noFill/>
            <a:miter lim="800000"/>
            <a:headEnd/>
            <a:tailEnd/>
          </a:ln>
          <a:effectLst/>
        </p:spPr>
      </p:pic>
      <p:pic>
        <p:nvPicPr>
          <p:cNvPr id="70666" name="Picture 10"/>
          <p:cNvPicPr>
            <a:picLocks noChangeAspect="1" noChangeArrowheads="1"/>
          </p:cNvPicPr>
          <p:nvPr/>
        </p:nvPicPr>
        <p:blipFill>
          <a:blip r:embed="rId6"/>
          <a:srcRect/>
          <a:stretch>
            <a:fillRect/>
          </a:stretch>
        </p:blipFill>
        <p:spPr bwMode="auto">
          <a:xfrm>
            <a:off x="157278" y="304800"/>
            <a:ext cx="3119322" cy="2895600"/>
          </a:xfrm>
          <a:prstGeom prst="rect">
            <a:avLst/>
          </a:prstGeom>
          <a:noFill/>
          <a:ln w="9525">
            <a:noFill/>
            <a:miter lim="800000"/>
            <a:headEnd/>
            <a:tailEnd/>
          </a:ln>
          <a:effectLst/>
        </p:spPr>
      </p:pic>
      <p:pic>
        <p:nvPicPr>
          <p:cNvPr id="9" name="Picture 8" descr="D:\15th July 2014\climate justic internaiton conf\CLIMATE JUSTICE_AHMEDABAD\After follow up\photo\1st day\DSC_4377.jpg"/>
          <p:cNvPicPr/>
          <p:nvPr/>
        </p:nvPicPr>
        <p:blipFill>
          <a:blip r:embed="rId7" cstate="print"/>
          <a:srcRect/>
          <a:stretch>
            <a:fillRect/>
          </a:stretch>
        </p:blipFill>
        <p:spPr bwMode="auto">
          <a:xfrm>
            <a:off x="3048000" y="3505200"/>
            <a:ext cx="30480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a:solidFill>
            <a:schemeClr val="bg1"/>
          </a:solidFill>
        </p:spPr>
        <p:txBody>
          <a:bodyPr>
            <a:normAutofit fontScale="90000"/>
          </a:bodyPr>
          <a:lstStyle/>
          <a:p>
            <a:r>
              <a:rPr lang="en-US" sz="3100" b="1" dirty="0" smtClean="0"/>
              <a:t/>
            </a:r>
            <a:br>
              <a:rPr lang="en-US" sz="3100" b="1" dirty="0" smtClean="0"/>
            </a:br>
            <a:r>
              <a:rPr lang="en-US" sz="3100" b="1" dirty="0" smtClean="0"/>
              <a:t>The Contours of justice &amp; the need for farmer focus </a:t>
            </a:r>
            <a:r>
              <a:rPr lang="en-IN" sz="3100" b="1" dirty="0" smtClean="0"/>
              <a:t/>
            </a:r>
            <a:br>
              <a:rPr lang="en-IN" sz="3100" b="1" dirty="0" smtClean="0"/>
            </a:br>
            <a:endParaRPr lang="en-IN" sz="3100" b="1" dirty="0"/>
          </a:p>
        </p:txBody>
      </p:sp>
      <p:sp>
        <p:nvSpPr>
          <p:cNvPr id="6" name="Content Placeholder 5"/>
          <p:cNvSpPr>
            <a:spLocks noGrp="1"/>
          </p:cNvSpPr>
          <p:nvPr>
            <p:ph sz="half" idx="1"/>
          </p:nvPr>
        </p:nvSpPr>
        <p:spPr>
          <a:xfrm>
            <a:off x="304800" y="685800"/>
            <a:ext cx="8229600" cy="1600200"/>
          </a:xfrm>
        </p:spPr>
        <p:txBody>
          <a:bodyPr>
            <a:normAutofit fontScale="25000" lnSpcReduction="20000"/>
          </a:bodyPr>
          <a:lstStyle/>
          <a:p>
            <a:pPr lvl="0"/>
            <a:endParaRPr lang="en-IN" sz="2600" b="1" dirty="0" smtClean="0"/>
          </a:p>
          <a:p>
            <a:pPr lvl="0"/>
            <a:r>
              <a:rPr lang="en-IN" sz="9600" b="1" dirty="0" smtClean="0"/>
              <a:t>Facets of justice </a:t>
            </a:r>
          </a:p>
          <a:p>
            <a:pPr lvl="1"/>
            <a:r>
              <a:rPr lang="en-IN" sz="9600" b="1" dirty="0" smtClean="0"/>
              <a:t>Fairness, moral rightness and a scheme or system of law that benefits every citizen. </a:t>
            </a:r>
          </a:p>
          <a:p>
            <a:pPr lvl="1"/>
            <a:r>
              <a:rPr lang="en-IN" sz="9600" b="1" dirty="0" smtClean="0"/>
              <a:t>Natural and legal rights. </a:t>
            </a:r>
          </a:p>
          <a:p>
            <a:pPr>
              <a:buNone/>
            </a:pPr>
            <a:endParaRPr lang="en-IN" sz="4500" dirty="0"/>
          </a:p>
        </p:txBody>
      </p:sp>
      <p:sp>
        <p:nvSpPr>
          <p:cNvPr id="7" name="Content Placeholder 6"/>
          <p:cNvSpPr>
            <a:spLocks noGrp="1"/>
          </p:cNvSpPr>
          <p:nvPr>
            <p:ph sz="half" idx="2"/>
          </p:nvPr>
        </p:nvSpPr>
        <p:spPr>
          <a:xfrm>
            <a:off x="152400" y="2286000"/>
            <a:ext cx="8305800" cy="4572000"/>
          </a:xfrm>
        </p:spPr>
        <p:txBody>
          <a:bodyPr>
            <a:normAutofit fontScale="25000" lnSpcReduction="20000"/>
          </a:bodyPr>
          <a:lstStyle/>
          <a:p>
            <a:pPr lvl="0"/>
            <a:endParaRPr lang="en-IN" sz="2000" b="1" dirty="0" smtClean="0"/>
          </a:p>
          <a:p>
            <a:pPr lvl="0"/>
            <a:r>
              <a:rPr lang="en-IN" sz="7200" dirty="0" smtClean="0"/>
              <a:t>Farmer focus : Go beyond piece meal solutions</a:t>
            </a:r>
          </a:p>
          <a:p>
            <a:pPr lvl="1"/>
            <a:r>
              <a:rPr lang="en-IN" sz="7200" dirty="0" smtClean="0"/>
              <a:t>Highly vulnerable and need speedy justice</a:t>
            </a:r>
          </a:p>
          <a:p>
            <a:pPr lvl="1"/>
            <a:r>
              <a:rPr lang="en-IN" sz="7200" dirty="0" smtClean="0"/>
              <a:t>Have to tackle cross cutting consequences of Inclement weather and markets, adaptation by crops, diseases, post – harvest management </a:t>
            </a:r>
          </a:p>
          <a:p>
            <a:pPr lvl="1"/>
            <a:r>
              <a:rPr lang="en-IN" sz="7200" dirty="0" smtClean="0"/>
              <a:t>Need </a:t>
            </a:r>
          </a:p>
          <a:p>
            <a:pPr lvl="2"/>
            <a:r>
              <a:rPr lang="en-IN" sz="7200" dirty="0" smtClean="0"/>
              <a:t>Locally adapted and inclusive knowledge systems </a:t>
            </a:r>
          </a:p>
          <a:p>
            <a:pPr lvl="3"/>
            <a:r>
              <a:rPr lang="en-IN" sz="7200" dirty="0" smtClean="0"/>
              <a:t>Build on their understanding </a:t>
            </a:r>
          </a:p>
          <a:p>
            <a:pPr lvl="3"/>
            <a:r>
              <a:rPr lang="en-IN" sz="7200" dirty="0" smtClean="0"/>
              <a:t>Empowers them to access emerging knowledge </a:t>
            </a:r>
          </a:p>
          <a:p>
            <a:pPr lvl="4"/>
            <a:r>
              <a:rPr lang="en-IN" sz="7200" dirty="0" smtClean="0"/>
              <a:t>Livelihood opportunities with livestock, fisheries, land and water management, bio resources conservation </a:t>
            </a:r>
          </a:p>
          <a:p>
            <a:pPr lvl="3"/>
            <a:r>
              <a:rPr lang="en-IN" sz="7200" dirty="0" smtClean="0"/>
              <a:t>Viable and locally feasible Climate smart practices that are not “re – packaged &amp; redundant” </a:t>
            </a:r>
          </a:p>
          <a:p>
            <a:pPr lvl="3"/>
            <a:r>
              <a:rPr lang="en-IN" sz="7200" dirty="0" smtClean="0"/>
              <a:t>Overcome drudgery  </a:t>
            </a:r>
          </a:p>
          <a:p>
            <a:pPr lvl="3"/>
            <a:r>
              <a:rPr lang="en-IN" sz="7200" dirty="0" smtClean="0"/>
              <a:t>Establish other enabling circumstances including infrastructure, crop insurance, food security, alternative livelihoods, soil / water / bio resources augmentation &amp; multiple safety nets </a:t>
            </a:r>
          </a:p>
          <a:p>
            <a:endParaRPr lang="en-IN" sz="7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7F6FD82-BC52-48A6-BA13-37F850968B42}" type="slidenum">
              <a:rPr lang="en-US"/>
              <a:pPr>
                <a:defRPr/>
              </a:pPr>
              <a:t>30</a:t>
            </a:fld>
            <a:endParaRPr lang="en-US"/>
          </a:p>
        </p:txBody>
      </p:sp>
      <p:pic>
        <p:nvPicPr>
          <p:cNvPr id="72707" name="Picture 4" descr="3"/>
          <p:cNvPicPr>
            <a:picLocks noChangeAspect="1" noChangeArrowheads="1"/>
          </p:cNvPicPr>
          <p:nvPr/>
        </p:nvPicPr>
        <p:blipFill>
          <a:blip r:embed="rId2" cstate="print"/>
          <a:srcRect/>
          <a:stretch>
            <a:fillRect/>
          </a:stretch>
        </p:blipFill>
        <p:spPr bwMode="auto">
          <a:xfrm>
            <a:off x="0" y="0"/>
            <a:ext cx="9144000" cy="4191000"/>
          </a:xfrm>
          <a:prstGeom prst="rect">
            <a:avLst/>
          </a:prstGeom>
          <a:noFill/>
          <a:ln w="9525">
            <a:noFill/>
            <a:miter lim="800000"/>
            <a:headEnd/>
            <a:tailEnd/>
          </a:ln>
        </p:spPr>
      </p:pic>
      <p:sp>
        <p:nvSpPr>
          <p:cNvPr id="72708"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72709" name="Text Box 4"/>
          <p:cNvSpPr txBox="1">
            <a:spLocks noChangeArrowheads="1"/>
          </p:cNvSpPr>
          <p:nvPr/>
        </p:nvSpPr>
        <p:spPr bwMode="auto">
          <a:xfrm>
            <a:off x="304800" y="4343401"/>
            <a:ext cx="8229600" cy="2462213"/>
          </a:xfrm>
          <a:prstGeom prst="rect">
            <a:avLst/>
          </a:prstGeom>
          <a:solidFill>
            <a:srgbClr val="DDF2FF"/>
          </a:solidFill>
          <a:ln w="9525">
            <a:solidFill>
              <a:schemeClr val="tx1"/>
            </a:solidFill>
            <a:miter lim="800000"/>
            <a:headEnd/>
            <a:tailEnd/>
          </a:ln>
        </p:spPr>
        <p:txBody>
          <a:bodyPr wrap="square">
            <a:spAutoFit/>
          </a:bodyPr>
          <a:lstStyle/>
          <a:p>
            <a:pPr algn="ctr"/>
            <a:r>
              <a:rPr lang="en-US" sz="1400" b="1" dirty="0" smtClean="0"/>
              <a:t>DR. KIRIT N SHELAT, IAS (RTD)</a:t>
            </a:r>
            <a:br>
              <a:rPr lang="en-US" sz="1400" b="1" dirty="0" smtClean="0"/>
            </a:br>
            <a:r>
              <a:rPr lang="en-US" sz="1400" b="1" dirty="0" smtClean="0"/>
              <a:t>Executive Chairman</a:t>
            </a:r>
            <a:br>
              <a:rPr lang="en-US" sz="1400" b="1" dirty="0" smtClean="0"/>
            </a:br>
            <a:r>
              <a:rPr lang="en-US" sz="1400" b="1" dirty="0" smtClean="0"/>
              <a:t>National Council for Climate Change</a:t>
            </a:r>
            <a:br>
              <a:rPr lang="en-US" sz="1400" b="1" dirty="0" smtClean="0"/>
            </a:br>
            <a:r>
              <a:rPr lang="en-US" sz="1400" b="1" dirty="0" smtClean="0"/>
              <a:t>Sustainable Development and Public Leadership (NCCSD)</a:t>
            </a:r>
            <a:br>
              <a:rPr lang="en-US" sz="1400" b="1" dirty="0" smtClean="0"/>
            </a:br>
            <a:r>
              <a:rPr lang="en-US" sz="1400" b="1" dirty="0" smtClean="0"/>
              <a:t>Patel Block, </a:t>
            </a:r>
            <a:r>
              <a:rPr lang="en-US" sz="1400" b="1" dirty="0" err="1" smtClean="0"/>
              <a:t>Rajdeep</a:t>
            </a:r>
            <a:r>
              <a:rPr lang="en-US" sz="1400" b="1" dirty="0" smtClean="0"/>
              <a:t> </a:t>
            </a:r>
            <a:r>
              <a:rPr lang="en-US" sz="1400" b="1" dirty="0" err="1" smtClean="0"/>
              <a:t>Electronic's</a:t>
            </a:r>
            <a:r>
              <a:rPr lang="en-US" sz="1400" b="1" dirty="0" smtClean="0"/>
              <a:t> Compound, </a:t>
            </a:r>
            <a:br>
              <a:rPr lang="en-US" sz="1400" b="1" dirty="0" smtClean="0"/>
            </a:br>
            <a:r>
              <a:rPr lang="en-US" sz="1400" b="1" dirty="0" smtClean="0"/>
              <a:t>Near Stadium Six Road, Navrangpura,</a:t>
            </a:r>
            <a:br>
              <a:rPr lang="en-US" sz="1400" b="1" dirty="0" smtClean="0"/>
            </a:br>
            <a:r>
              <a:rPr lang="en-US" sz="1400" b="1" dirty="0" smtClean="0"/>
              <a:t>Ahmedabad-380 0014</a:t>
            </a:r>
            <a:br>
              <a:rPr lang="en-US" sz="1400" b="1" dirty="0" smtClean="0"/>
            </a:br>
            <a:r>
              <a:rPr lang="en-US" sz="1400" b="1" dirty="0" smtClean="0"/>
              <a:t>Phone/Fax: (00 91 79) 26421580</a:t>
            </a:r>
            <a:br>
              <a:rPr lang="en-US" sz="1400" b="1" dirty="0" smtClean="0"/>
            </a:br>
            <a:r>
              <a:rPr lang="en-US" sz="1400" b="1" dirty="0" smtClean="0"/>
              <a:t>Mobile: 091 9904404393</a:t>
            </a:r>
            <a:br>
              <a:rPr lang="en-US" sz="1400" b="1" dirty="0" smtClean="0"/>
            </a:br>
            <a:r>
              <a:rPr lang="en-US" sz="1400" b="1" dirty="0" smtClean="0"/>
              <a:t>Email: </a:t>
            </a:r>
            <a:r>
              <a:rPr lang="en-US" sz="1400" b="1" dirty="0" smtClean="0">
                <a:hlinkClick r:id="rId3"/>
              </a:rPr>
              <a:t>drkiritshelat@gmail.com</a:t>
            </a:r>
            <a:r>
              <a:rPr lang="en-US" sz="1400" b="1" dirty="0" smtClean="0"/>
              <a:t>, Website: </a:t>
            </a:r>
            <a:r>
              <a:rPr lang="en-US" sz="1400" b="1" dirty="0" smtClean="0">
                <a:hlinkClick r:id="rId4"/>
              </a:rPr>
              <a:t>www.nccsdindia.org</a:t>
            </a:r>
            <a:r>
              <a:rPr lang="en-US" sz="1400" b="1" dirty="0" smtClean="0"/>
              <a:t> </a:t>
            </a:r>
            <a:br>
              <a:rPr lang="en-US" sz="1400" b="1" dirty="0" smtClean="0"/>
            </a:br>
            <a:endParaRPr lang="en-US" altLang="en-US"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ll-about-india.com/images/Political-Map-of-India.gif"/>
          <p:cNvPicPr>
            <a:picLocks noChangeAspect="1" noChangeArrowheads="1"/>
          </p:cNvPicPr>
          <p:nvPr/>
        </p:nvPicPr>
        <p:blipFill>
          <a:blip r:embed="rId2"/>
          <a:srcRect/>
          <a:stretch>
            <a:fillRect/>
          </a:stretch>
        </p:blipFill>
        <p:spPr bwMode="auto">
          <a:xfrm>
            <a:off x="1371600" y="685800"/>
            <a:ext cx="6781800" cy="6010275"/>
          </a:xfrm>
          <a:prstGeom prst="rect">
            <a:avLst/>
          </a:prstGeom>
          <a:noFill/>
          <a:ln w="9525">
            <a:noFill/>
            <a:miter lim="800000"/>
            <a:headEnd/>
            <a:tailEnd/>
          </a:ln>
        </p:spPr>
      </p:pic>
      <p:sp>
        <p:nvSpPr>
          <p:cNvPr id="6" name="Rectangle 5"/>
          <p:cNvSpPr/>
          <p:nvPr/>
        </p:nvSpPr>
        <p:spPr>
          <a:xfrm>
            <a:off x="3944264" y="152400"/>
            <a:ext cx="1255472" cy="369332"/>
          </a:xfrm>
          <a:prstGeom prst="rect">
            <a:avLst/>
          </a:prstGeom>
        </p:spPr>
        <p:txBody>
          <a:bodyPr wrap="square">
            <a:spAutoFit/>
          </a:bodyPr>
          <a:lstStyle/>
          <a:p>
            <a:r>
              <a:rPr lang="en-US" altLang="en-US" b="1" dirty="0" smtClean="0">
                <a:solidFill>
                  <a:schemeClr val="accent2">
                    <a:lumMod val="75000"/>
                  </a:schemeClr>
                </a:solidFill>
                <a:latin typeface="Candara" pitchFamily="34" charset="0"/>
              </a:rPr>
              <a:t>THE INDIA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153400" cy="685800"/>
          </a:xfrm>
        </p:spPr>
        <p:txBody>
          <a:bodyPr>
            <a:normAutofit/>
          </a:bodyPr>
          <a:lstStyle/>
          <a:p>
            <a:pPr eaLnBrk="1" hangingPunct="1"/>
            <a:r>
              <a:rPr lang="en-US" altLang="en-US" sz="3600" b="1" dirty="0" smtClean="0"/>
              <a:t> Indian Situation</a:t>
            </a:r>
          </a:p>
        </p:txBody>
      </p:sp>
      <p:sp>
        <p:nvSpPr>
          <p:cNvPr id="19459" name="Content Placeholder 2"/>
          <p:cNvSpPr>
            <a:spLocks noGrp="1"/>
          </p:cNvSpPr>
          <p:nvPr>
            <p:ph idx="1"/>
          </p:nvPr>
        </p:nvSpPr>
        <p:spPr>
          <a:xfrm>
            <a:off x="838200" y="990600"/>
            <a:ext cx="8229600" cy="5715000"/>
          </a:xfrm>
        </p:spPr>
        <p:txBody>
          <a:bodyPr>
            <a:normAutofit fontScale="70000" lnSpcReduction="20000"/>
          </a:bodyPr>
          <a:lstStyle/>
          <a:p>
            <a:r>
              <a:rPr lang="en-US" altLang="en-US" sz="3100" b="1" dirty="0" smtClean="0"/>
              <a:t>India’s success over six decades: </a:t>
            </a:r>
          </a:p>
          <a:p>
            <a:pPr lvl="1"/>
            <a:r>
              <a:rPr lang="en-US" altLang="en-US" sz="3100" b="1" dirty="0" smtClean="0"/>
              <a:t>2 %  to  3% sustainable agriculture growth</a:t>
            </a:r>
          </a:p>
          <a:p>
            <a:pPr lvl="1"/>
            <a:r>
              <a:rPr lang="en-US" altLang="en-US" sz="3100" b="1" dirty="0" smtClean="0"/>
              <a:t>Brought many out of poverty from 90% below poverty  line to 20%. </a:t>
            </a:r>
          </a:p>
          <a:p>
            <a:pPr lvl="1"/>
            <a:r>
              <a:rPr lang="en-US" altLang="en-US" sz="3100" b="1" dirty="0" smtClean="0"/>
              <a:t>Tackled many adverse climate and geographic challenges including droughts. </a:t>
            </a:r>
          </a:p>
          <a:p>
            <a:pPr lvl="1"/>
            <a:r>
              <a:rPr lang="en-US" altLang="en-US" sz="3100" b="1" dirty="0" smtClean="0"/>
              <a:t>Validated research into rise in productivity</a:t>
            </a:r>
          </a:p>
          <a:p>
            <a:pPr lvl="1"/>
            <a:r>
              <a:rPr lang="en-US" altLang="en-US" sz="3100" b="1" dirty="0" smtClean="0"/>
              <a:t>Several states and individual farmers with  productivity, higher than,  or equal to international level  </a:t>
            </a:r>
          </a:p>
          <a:p>
            <a:r>
              <a:rPr lang="en-US" altLang="en-US" sz="3100" b="1" dirty="0" smtClean="0"/>
              <a:t>Adverse impacts of climate change pushes  even successful farmers back to poverty</a:t>
            </a:r>
          </a:p>
          <a:p>
            <a:r>
              <a:rPr lang="en-US" altLang="en-US" sz="3100" b="1" dirty="0" smtClean="0"/>
              <a:t>Farmers suicide / large scale exodus to urban centers </a:t>
            </a:r>
          </a:p>
          <a:p>
            <a:r>
              <a:rPr lang="en-US" altLang="en-US" sz="3100" b="1" dirty="0" smtClean="0"/>
              <a:t>By 2030 India will need to produce additional 100 M. Tones  for its growing population.  </a:t>
            </a:r>
          </a:p>
          <a:p>
            <a:r>
              <a:rPr lang="en-US" altLang="en-US" sz="3100" b="1" dirty="0" smtClean="0"/>
              <a:t>India had to import food in  its early phase of development, but now it is self sufficient and is expected to meet this challenge successfully.</a:t>
            </a:r>
          </a:p>
          <a:p>
            <a:pPr eaLnBrk="1" hangingPunct="1"/>
            <a:endParaRPr lang="en-US" altLang="en-US" sz="1800" dirty="0" smtClean="0"/>
          </a:p>
          <a:p>
            <a:pPr lvl="1" eaLnBrk="1" hangingPunct="1"/>
            <a:endParaRPr lang="en-US" altLang="en-US" sz="1800" dirty="0" smtClean="0"/>
          </a:p>
          <a:p>
            <a:pPr eaLnBrk="1" hangingPunct="1">
              <a:buFont typeface="Arial" pitchFamily="34" charset="0"/>
              <a:buNone/>
            </a:pPr>
            <a:endParaRPr lang="en-US" altLang="en-US" sz="1800" dirty="0" smtClean="0"/>
          </a:p>
        </p:txBody>
      </p:sp>
      <p:sp>
        <p:nvSpPr>
          <p:cNvPr id="4" name="Slide Number Placeholder 3"/>
          <p:cNvSpPr>
            <a:spLocks noGrp="1"/>
          </p:cNvSpPr>
          <p:nvPr>
            <p:ph type="sldNum" sz="quarter" idx="12"/>
          </p:nvPr>
        </p:nvSpPr>
        <p:spPr/>
        <p:txBody>
          <a:bodyPr/>
          <a:lstStyle/>
          <a:p>
            <a:pPr>
              <a:defRPr/>
            </a:pPr>
            <a:fld id="{CF837356-B6F9-40B4-9960-DC30FBCCF47B}" type="slidenum">
              <a:rPr lang="en-US"/>
              <a:pPr>
                <a:defRPr/>
              </a:pPr>
              <a:t>5</a:t>
            </a:fld>
            <a:endParaRPr lang="en-US"/>
          </a:p>
        </p:txBody>
      </p:sp>
      <p:pic>
        <p:nvPicPr>
          <p:cNvPr id="19462"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75000"/>
                  </a:schemeClr>
                </a:solidFill>
              </a:rPr>
              <a:t>Small farmers stared at big losses</a:t>
            </a:r>
            <a:br>
              <a:rPr lang="en-US" b="1" dirty="0" smtClean="0">
                <a:solidFill>
                  <a:schemeClr val="accent2">
                    <a:lumMod val="75000"/>
                  </a:schemeClr>
                </a:solidFill>
              </a:rPr>
            </a:br>
            <a:r>
              <a:rPr lang="en-US" b="1" dirty="0" smtClean="0">
                <a:solidFill>
                  <a:schemeClr val="accent2">
                    <a:lumMod val="75000"/>
                  </a:schemeClr>
                </a:solidFill>
              </a:rPr>
              <a:t>the last monsoon season </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algn="just">
              <a:defRPr/>
            </a:pPr>
            <a:r>
              <a:rPr lang="en-IN" dirty="0" smtClean="0"/>
              <a:t>In the Last year, 302 of 604 districts have experienced  deficit rain conditions</a:t>
            </a:r>
          </a:p>
          <a:p>
            <a:pPr algn="just">
              <a:defRPr/>
            </a:pPr>
            <a:r>
              <a:rPr lang="en-IN" dirty="0" smtClean="0"/>
              <a:t>This rainfall deficit to 10% for entire country. Last year (2014) had deficit of 12%. </a:t>
            </a:r>
          </a:p>
          <a:p>
            <a:pPr>
              <a:defRPr/>
            </a:pPr>
            <a:r>
              <a:rPr lang="en-IN" dirty="0" smtClean="0"/>
              <a:t>Farmers were staring  at poor crop with lack of soil moisture. </a:t>
            </a:r>
          </a:p>
          <a:p>
            <a:pPr>
              <a:defRPr/>
            </a:pPr>
            <a:r>
              <a:rPr lang="en-IN" dirty="0" smtClean="0"/>
              <a:t>There was deficit in crops like wheat and pulses.</a:t>
            </a:r>
          </a:p>
          <a:p>
            <a:pPr>
              <a:defRPr/>
            </a:pPr>
            <a:r>
              <a:rPr lang="en-IN" dirty="0" smtClean="0"/>
              <a:t>Stressed farm income have led to slump in rural wages which has further impact on rural demand</a:t>
            </a:r>
            <a:r>
              <a:rPr lang="en-IN" sz="2800" dirty="0" smtClean="0"/>
              <a:t>. </a:t>
            </a:r>
          </a:p>
          <a:p>
            <a:pPr>
              <a:defRPr/>
            </a:pPr>
            <a:r>
              <a:rPr lang="en-IN" dirty="0" smtClean="0"/>
              <a:t>Impact on yields of livestock and fisheries.</a:t>
            </a:r>
          </a:p>
          <a:p>
            <a:pPr>
              <a:defRPr/>
            </a:pPr>
            <a:r>
              <a:rPr lang="en-IN" dirty="0" smtClean="0"/>
              <a:t>But Current year with good rains farmers feel better.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90600"/>
            <a:ext cx="9144002" cy="6629401"/>
          </a:xfrm>
          <a:prstGeom prst="rect">
            <a:avLst/>
          </a:prstGeom>
          <a:noFill/>
          <a:ln w="9525">
            <a:noFill/>
            <a:miter lim="800000"/>
            <a:headEnd/>
            <a:tailEnd/>
          </a:ln>
          <a:effectLst/>
        </p:spPr>
      </p:pic>
      <p:sp>
        <p:nvSpPr>
          <p:cNvPr id="3" name="Title 2"/>
          <p:cNvSpPr>
            <a:spLocks noGrp="1"/>
          </p:cNvSpPr>
          <p:nvPr>
            <p:ph type="title"/>
          </p:nvPr>
        </p:nvSpPr>
        <p:spPr>
          <a:xfrm>
            <a:off x="304800" y="152400"/>
            <a:ext cx="8534400" cy="381000"/>
          </a:xfrm>
        </p:spPr>
        <p:txBody>
          <a:bodyPr>
            <a:noAutofit/>
          </a:bodyPr>
          <a:lstStyle/>
          <a:p>
            <a:r>
              <a:rPr lang="en-US" sz="4000" b="1" dirty="0" smtClean="0"/>
              <a:t>Climate change and Human Rights</a:t>
            </a:r>
            <a:endParaRPr lang="en-US" sz="4000" b="1" dirty="0"/>
          </a:p>
        </p:txBody>
      </p:sp>
      <p:sp>
        <p:nvSpPr>
          <p:cNvPr id="4" name="Content Placeholder 3"/>
          <p:cNvSpPr>
            <a:spLocks noGrp="1"/>
          </p:cNvSpPr>
          <p:nvPr>
            <p:ph idx="1"/>
          </p:nvPr>
        </p:nvSpPr>
        <p:spPr>
          <a:xfrm>
            <a:off x="0" y="762000"/>
            <a:ext cx="8915400" cy="6705600"/>
          </a:xfrm>
        </p:spPr>
        <p:txBody>
          <a:bodyPr>
            <a:normAutofit/>
          </a:bodyPr>
          <a:lstStyle/>
          <a:p>
            <a:pPr>
              <a:buNone/>
            </a:pPr>
            <a:r>
              <a:rPr lang="en-US" sz="1200" b="1" dirty="0" smtClean="0"/>
              <a:t>Source:-OHCHR’s Consultative Study on the relationship between Climate change and Human rights </a:t>
            </a:r>
            <a:endParaRPr lang="en-US"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t>Observed Impact On Agriculture In India.</a:t>
            </a:r>
            <a:r>
              <a:rPr lang="en-US" sz="4000" dirty="0" smtClean="0"/>
              <a:t/>
            </a:r>
            <a:br>
              <a:rPr lang="en-US" sz="4000" dirty="0" smtClean="0"/>
            </a:br>
            <a:r>
              <a:rPr lang="en-US" sz="40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lvl="0"/>
            <a:r>
              <a:rPr lang="en-IN" dirty="0" smtClean="0"/>
              <a:t>Industry and urban township are mostly implicated in the creating the externality through the release of pollutants and other emissions. They have to be made responsible for the challenges caused and sustained support to overcome challenges in the longer term too. </a:t>
            </a:r>
            <a:endParaRPr lang="en-US" dirty="0" smtClean="0"/>
          </a:p>
          <a:p>
            <a:pPr lvl="0"/>
            <a:r>
              <a:rPr lang="en-IN" dirty="0" smtClean="0"/>
              <a:t>These are locally felt challenges of a global phenomenon and can be seen as externalities that the farmers are not responsible for. The stakeholders responsible for creating these challenges cannot be determined as there is no direct cause and effect relationship.</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t>CLIAMTE JUSTICE</a:t>
            </a:r>
            <a:r>
              <a:rPr lang="en-US" sz="3600" dirty="0" smtClean="0"/>
              <a:t>- The Indian  Perspective</a:t>
            </a:r>
            <a:endParaRPr lang="en-US" sz="3600" dirty="0"/>
          </a:p>
        </p:txBody>
      </p:sp>
      <p:sp>
        <p:nvSpPr>
          <p:cNvPr id="5" name="Content Placeholder 4"/>
          <p:cNvSpPr>
            <a:spLocks noGrp="1"/>
          </p:cNvSpPr>
          <p:nvPr>
            <p:ph idx="1"/>
          </p:nvPr>
        </p:nvSpPr>
        <p:spPr/>
        <p:txBody>
          <a:bodyPr>
            <a:normAutofit fontScale="77500" lnSpcReduction="20000"/>
          </a:bodyPr>
          <a:lstStyle/>
          <a:p>
            <a:pPr marL="514350" indent="-514350"/>
            <a:r>
              <a:rPr lang="en-IN" sz="4400" b="1" u="sng" dirty="0" smtClean="0"/>
              <a:t>Disaster-Reconstruction policy:</a:t>
            </a:r>
          </a:p>
          <a:p>
            <a:pPr lvl="0"/>
            <a:endParaRPr lang="en-US" dirty="0" smtClean="0"/>
          </a:p>
          <a:p>
            <a:r>
              <a:rPr lang="en-US" sz="2900" dirty="0" smtClean="0"/>
              <a:t>This is National Policy to provide immediate help to people affected by natural calamities-it includes advance precautionary measures like shifting of population </a:t>
            </a:r>
          </a:p>
          <a:p>
            <a:r>
              <a:rPr lang="en-US" sz="2900" dirty="0" smtClean="0"/>
              <a:t>Government provides  financial assistance to affected at time of natural calamities like floods/cyclone-</a:t>
            </a:r>
          </a:p>
          <a:p>
            <a:pPr lvl="0"/>
            <a:r>
              <a:rPr lang="en-IN" sz="2900" dirty="0" smtClean="0"/>
              <a:t>Cash doll  payment-for 15 days</a:t>
            </a:r>
            <a:endParaRPr lang="en-US" sz="2900" dirty="0" smtClean="0"/>
          </a:p>
          <a:p>
            <a:pPr lvl="0"/>
            <a:r>
              <a:rPr lang="en-IN" sz="2900" dirty="0" smtClean="0"/>
              <a:t>Assistance for Household Kit</a:t>
            </a:r>
            <a:endParaRPr lang="en-US" sz="2900" dirty="0" smtClean="0"/>
          </a:p>
          <a:p>
            <a:pPr lvl="0"/>
            <a:r>
              <a:rPr lang="en-IN" sz="2900" dirty="0" smtClean="0"/>
              <a:t>Assistance for Replacing livestock-lost/Died.</a:t>
            </a:r>
            <a:endParaRPr lang="en-US" sz="2900" dirty="0" smtClean="0"/>
          </a:p>
          <a:p>
            <a:pPr lvl="0"/>
            <a:r>
              <a:rPr lang="en-IN" sz="2900" dirty="0" smtClean="0"/>
              <a:t>Assistance for Repair /Restore Houses collapsed or washed Away.  </a:t>
            </a:r>
            <a:endParaRPr lang="en-US" sz="2900" dirty="0" smtClean="0"/>
          </a:p>
          <a:p>
            <a:pPr lvl="0"/>
            <a:r>
              <a:rPr lang="en-IN" sz="2900" dirty="0" smtClean="0"/>
              <a:t>Crop and cattle insurance.</a:t>
            </a:r>
          </a:p>
          <a:p>
            <a:pPr lvl="0"/>
            <a:r>
              <a:rPr lang="en-IN" sz="2900" dirty="0" smtClean="0"/>
              <a:t>Financial assistance in case of death of adult members of family</a:t>
            </a:r>
            <a:endParaRPr lang="en-US" sz="2900"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2433</Words>
  <Application>Microsoft Office PowerPoint</Application>
  <PresentationFormat>On-screen Show (4:3)</PresentationFormat>
  <Paragraphs>183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Strengthening Climate Justice Initiatives For Farmers and Agriculture: Indian perspective  Climate law and Governance Day on 11th November in Marrakech   </vt:lpstr>
      <vt:lpstr>Slide 2</vt:lpstr>
      <vt:lpstr> The Contours of justice &amp; the need for farmer focus  </vt:lpstr>
      <vt:lpstr>Slide 4</vt:lpstr>
      <vt:lpstr> Indian Situation</vt:lpstr>
      <vt:lpstr>Small farmers stared at big losses the last monsoon season </vt:lpstr>
      <vt:lpstr>Climate change and Human Rights</vt:lpstr>
      <vt:lpstr>  Observed Impact On Agriculture In India.   </vt:lpstr>
      <vt:lpstr>CLIAMTE JUSTICE- The Indian  Perspective</vt:lpstr>
      <vt:lpstr>Employment Guarantee Scheme (Act)-MNREGA(Mahatma Gandhi National Rural Employment Guarantee Act) </vt:lpstr>
      <vt:lpstr>Crop and cattle Insurance. </vt:lpstr>
      <vt:lpstr>Minimum Support Price. (MSP) (Govt. of India, Agri .Mini Website) </vt:lpstr>
      <vt:lpstr>Food Security:</vt:lpstr>
      <vt:lpstr>Grievance Redressal- </vt:lpstr>
      <vt:lpstr>Public Administration:---District Level </vt:lpstr>
      <vt:lpstr> Why Climate Justice Is Needed</vt:lpstr>
      <vt:lpstr>   Glaring Example of Inequity -Forever Agriculture    </vt:lpstr>
      <vt:lpstr>The International  Inequality to Agriculture</vt:lpstr>
      <vt:lpstr>Conti….</vt:lpstr>
      <vt:lpstr>  Ensure Accountability and Involvement of public leadership  </vt:lpstr>
      <vt:lpstr>NCCSD’s Initiative-on Climate Justice </vt:lpstr>
      <vt:lpstr> The conference  unanimously resolved as under-March of Climate Justice </vt:lpstr>
      <vt:lpstr>Conti……..</vt:lpstr>
      <vt:lpstr> Conti………. </vt:lpstr>
      <vt:lpstr>Conti…..</vt:lpstr>
      <vt:lpstr>About NCCSD </vt:lpstr>
      <vt:lpstr>Slide 27</vt:lpstr>
      <vt:lpstr>WHAT WE DO?</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Strengthening  Climate Justice Initiatives:  Focus on Farmers   </dc:title>
  <dc:creator/>
  <cp:lastModifiedBy>Hetal</cp:lastModifiedBy>
  <cp:revision>111</cp:revision>
  <dcterms:created xsi:type="dcterms:W3CDTF">2006-08-16T00:00:00Z</dcterms:created>
  <dcterms:modified xsi:type="dcterms:W3CDTF">2016-11-05T07:45:00Z</dcterms:modified>
</cp:coreProperties>
</file>